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8" r:id="rId3"/>
    <p:sldId id="259" r:id="rId4"/>
    <p:sldId id="268" r:id="rId5"/>
    <p:sldId id="261" r:id="rId6"/>
    <p:sldId id="260" r:id="rId7"/>
    <p:sldId id="262" r:id="rId8"/>
    <p:sldId id="263" r:id="rId9"/>
    <p:sldId id="266" r:id="rId10"/>
    <p:sldId id="267" r:id="rId11"/>
  </p:sldIdLst>
  <p:sldSz cx="18288000" cy="10287000"/>
  <p:notesSz cx="6858000" cy="9144000"/>
  <p:embeddedFontLst>
    <p:embeddedFont>
      <p:font typeface="Futura" panose="020B0604020202020204" charset="0"/>
      <p:regular r:id="rId13"/>
    </p:embeddedFont>
    <p:embeddedFont>
      <p:font typeface="Futura Ultra-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7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387756-26D4-3C90-6914-1D9806653831}" v="28" dt="2024-10-09T14:16:17.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5008" autoAdjust="0"/>
  </p:normalViewPr>
  <p:slideViewPr>
    <p:cSldViewPr>
      <p:cViewPr varScale="1">
        <p:scale>
          <a:sx n="70" d="100"/>
          <a:sy n="70" d="100"/>
        </p:scale>
        <p:origin x="30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u Danying" userId="S::e1221868@u.nus.edu::9ba797c1-51c1-4c2a-b29a-e63f7dee2416" providerId="AD" clId="Web-{4D387756-26D4-3C90-6914-1D9806653831}"/>
    <pc:docChg chg="modSld">
      <pc:chgData name="Zhou Danying" userId="S::e1221868@u.nus.edu::9ba797c1-51c1-4c2a-b29a-e63f7dee2416" providerId="AD" clId="Web-{4D387756-26D4-3C90-6914-1D9806653831}" dt="2024-10-09T14:16:17.483" v="13" actId="20577"/>
      <pc:docMkLst>
        <pc:docMk/>
      </pc:docMkLst>
      <pc:sldChg chg="modSp">
        <pc:chgData name="Zhou Danying" userId="S::e1221868@u.nus.edu::9ba797c1-51c1-4c2a-b29a-e63f7dee2416" providerId="AD" clId="Web-{4D387756-26D4-3C90-6914-1D9806653831}" dt="2024-10-09T14:16:17.483" v="13" actId="20577"/>
        <pc:sldMkLst>
          <pc:docMk/>
          <pc:sldMk cId="0" sldId="262"/>
        </pc:sldMkLst>
        <pc:spChg chg="mod">
          <ac:chgData name="Zhou Danying" userId="S::e1221868@u.nus.edu::9ba797c1-51c1-4c2a-b29a-e63f7dee2416" providerId="AD" clId="Web-{4D387756-26D4-3C90-6914-1D9806653831}" dt="2024-10-09T14:16:17.483" v="13" actId="20577"/>
          <ac:spMkLst>
            <pc:docMk/>
            <pc:sldMk cId="0" sldId="262"/>
            <ac:spMk id="14" creationId="{00000000-0000-0000-0000-000000000000}"/>
          </ac:spMkLst>
        </pc:spChg>
        <pc:spChg chg="mod">
          <ac:chgData name="Zhou Danying" userId="S::e1221868@u.nus.edu::9ba797c1-51c1-4c2a-b29a-e63f7dee2416" providerId="AD" clId="Web-{4D387756-26D4-3C90-6914-1D9806653831}" dt="2024-10-09T14:15:58.185" v="9" actId="20577"/>
          <ac:spMkLst>
            <pc:docMk/>
            <pc:sldMk cId="0" sldId="262"/>
            <ac:spMk id="16" creationId="{A3B67CB2-E8A9-F962-6287-9962FEC36579}"/>
          </ac:spMkLst>
        </pc:spChg>
        <pc:grpChg chg="mod">
          <ac:chgData name="Zhou Danying" userId="S::e1221868@u.nus.edu::9ba797c1-51c1-4c2a-b29a-e63f7dee2416" providerId="AD" clId="Web-{4D387756-26D4-3C90-6914-1D9806653831}" dt="2024-10-09T14:14:58.011" v="2" actId="1076"/>
          <ac:grpSpMkLst>
            <pc:docMk/>
            <pc:sldMk cId="0" sldId="262"/>
            <ac:grpSpMk id="10"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449E6-1E92-4B50-AEA4-F760929882DD}" type="datetimeFigureOut">
              <a:rPr lang="en-US" smtClean="0"/>
              <a:t>10/9/2024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8B867-CF72-40FB-9C29-2EFC005C3DEB}" type="slidenum">
              <a:rPr lang="en-US" smtClean="0"/>
              <a:t>‹#›</a:t>
            </a:fld>
            <a:endParaRPr lang="en-US"/>
          </a:p>
        </p:txBody>
      </p:sp>
    </p:spTree>
    <p:extLst>
      <p:ext uri="{BB962C8B-B14F-4D97-AF65-F5344CB8AC3E}">
        <p14:creationId xmlns:p14="http://schemas.microsoft.com/office/powerpoint/2010/main" val="200972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8B867-CF72-40FB-9C29-2EFC005C3DEB}" type="slidenum">
              <a:rPr lang="en-US" smtClean="0"/>
              <a:t>7</a:t>
            </a:fld>
            <a:endParaRPr lang="en-US"/>
          </a:p>
        </p:txBody>
      </p:sp>
    </p:spTree>
    <p:extLst>
      <p:ext uri="{BB962C8B-B14F-4D97-AF65-F5344CB8AC3E}">
        <p14:creationId xmlns:p14="http://schemas.microsoft.com/office/powerpoint/2010/main" val="426065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www.kaggle.com/datasets/tejakalepalle/auc-distracted-driver-dataset-v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54531"/>
            <a:ext cx="18288000" cy="5132469"/>
            <a:chOff x="0" y="0"/>
            <a:chExt cx="24384000" cy="6843292"/>
          </a:xfrm>
        </p:grpSpPr>
        <p:sp>
          <p:nvSpPr>
            <p:cNvPr id="3" name="Freeform 3"/>
            <p:cNvSpPr/>
            <p:nvPr/>
          </p:nvSpPr>
          <p:spPr>
            <a:xfrm>
              <a:off x="0" y="0"/>
              <a:ext cx="24384006" cy="6843313"/>
            </a:xfrm>
            <a:custGeom>
              <a:avLst/>
              <a:gdLst/>
              <a:ahLst/>
              <a:cxnLst/>
              <a:rect l="l" t="t" r="r" b="b"/>
              <a:pathLst>
                <a:path w="24384006" h="6843313">
                  <a:moveTo>
                    <a:pt x="0" y="0"/>
                  </a:moveTo>
                  <a:lnTo>
                    <a:pt x="24384006" y="0"/>
                  </a:lnTo>
                  <a:lnTo>
                    <a:pt x="24384006" y="6843313"/>
                  </a:lnTo>
                  <a:lnTo>
                    <a:pt x="0" y="6843313"/>
                  </a:lnTo>
                  <a:lnTo>
                    <a:pt x="0" y="0"/>
                  </a:lnTo>
                  <a:close/>
                </a:path>
              </a:pathLst>
            </a:custGeom>
            <a:solidFill>
              <a:srgbClr val="5755FE"/>
            </a:solidFill>
          </p:spPr>
          <p:txBody>
            <a:bodyPr/>
            <a:lstStyle/>
            <a:p>
              <a:endParaRPr lang="en-US"/>
            </a:p>
          </p:txBody>
        </p:sp>
      </p:grpSp>
      <p:sp>
        <p:nvSpPr>
          <p:cNvPr id="7" name="TextBox 7"/>
          <p:cNvSpPr txBox="1"/>
          <p:nvPr/>
        </p:nvSpPr>
        <p:spPr>
          <a:xfrm>
            <a:off x="990600" y="8071343"/>
            <a:ext cx="4833933" cy="1658787"/>
          </a:xfrm>
          <a:prstGeom prst="rect">
            <a:avLst/>
          </a:prstGeom>
        </p:spPr>
        <p:txBody>
          <a:bodyPr lIns="0" tIns="0" rIns="0" bIns="0" rtlCol="0" anchor="t">
            <a:spAutoFit/>
          </a:bodyPr>
          <a:lstStyle/>
          <a:p>
            <a:pPr algn="l">
              <a:lnSpc>
                <a:spcPts val="4480"/>
              </a:lnSpc>
            </a:pPr>
            <a:r>
              <a:rPr lang="en-US" sz="3200" dirty="0">
                <a:solidFill>
                  <a:srgbClr val="FFFFFF"/>
                </a:solidFill>
                <a:latin typeface="Futura"/>
                <a:ea typeface="Futura"/>
                <a:cs typeface="Futura"/>
                <a:sym typeface="Futura"/>
              </a:rPr>
              <a:t>X</a:t>
            </a:r>
            <a:r>
              <a:rPr lang="en-US" altLang="zh-CN" sz="3200" dirty="0">
                <a:solidFill>
                  <a:srgbClr val="FFFFFF"/>
                </a:solidFill>
                <a:latin typeface="Futura"/>
                <a:ea typeface="Futura"/>
                <a:cs typeface="Futura"/>
                <a:sym typeface="Futura"/>
              </a:rPr>
              <a:t>u Chi</a:t>
            </a:r>
          </a:p>
          <a:p>
            <a:pPr algn="l">
              <a:lnSpc>
                <a:spcPts val="4480"/>
              </a:lnSpc>
            </a:pPr>
            <a:r>
              <a:rPr lang="en-US" sz="3200" dirty="0">
                <a:solidFill>
                  <a:srgbClr val="FFFFFF"/>
                </a:solidFill>
                <a:latin typeface="Futura"/>
                <a:ea typeface="Futura"/>
                <a:cs typeface="Futura"/>
                <a:sym typeface="Futura"/>
              </a:rPr>
              <a:t>Zhou Danying</a:t>
            </a:r>
          </a:p>
          <a:p>
            <a:pPr algn="l">
              <a:lnSpc>
                <a:spcPts val="4480"/>
              </a:lnSpc>
            </a:pPr>
            <a:r>
              <a:rPr lang="en-US" sz="3200" dirty="0">
                <a:solidFill>
                  <a:srgbClr val="FFFFFF"/>
                </a:solidFill>
                <a:latin typeface="Futura"/>
                <a:ea typeface="Futura"/>
                <a:cs typeface="Futura"/>
                <a:sym typeface="Futura"/>
              </a:rPr>
              <a:t>Zhu </a:t>
            </a:r>
            <a:r>
              <a:rPr lang="en-US" sz="3200" dirty="0" err="1">
                <a:solidFill>
                  <a:srgbClr val="FFFFFF"/>
                </a:solidFill>
                <a:latin typeface="Futura"/>
                <a:ea typeface="Futura"/>
                <a:cs typeface="Futura"/>
                <a:sym typeface="Futura"/>
              </a:rPr>
              <a:t>Xuanji</a:t>
            </a:r>
            <a:endParaRPr lang="en-US" sz="3200" dirty="0">
              <a:solidFill>
                <a:srgbClr val="FFFFFF"/>
              </a:solidFill>
              <a:latin typeface="Futura"/>
              <a:ea typeface="Futura"/>
              <a:cs typeface="Futura"/>
              <a:sym typeface="Futura"/>
            </a:endParaRPr>
          </a:p>
        </p:txBody>
      </p:sp>
      <p:sp>
        <p:nvSpPr>
          <p:cNvPr id="8" name="TextBox 8"/>
          <p:cNvSpPr txBox="1"/>
          <p:nvPr/>
        </p:nvSpPr>
        <p:spPr>
          <a:xfrm>
            <a:off x="549774" y="3783308"/>
            <a:ext cx="10549518" cy="5389937"/>
          </a:xfrm>
          <a:prstGeom prst="rect">
            <a:avLst/>
          </a:prstGeom>
        </p:spPr>
        <p:txBody>
          <a:bodyPr wrap="square" lIns="0" tIns="0" rIns="0" bIns="0" rtlCol="0" anchor="t">
            <a:spAutoFit/>
          </a:bodyPr>
          <a:lstStyle/>
          <a:p>
            <a:pPr algn="l">
              <a:lnSpc>
                <a:spcPts val="10800"/>
              </a:lnSpc>
            </a:pPr>
            <a:r>
              <a:rPr lang="en-US" sz="3600" b="1" dirty="0">
                <a:solidFill>
                  <a:srgbClr val="000000"/>
                </a:solidFill>
                <a:latin typeface="Futura"/>
                <a:sym typeface="Futura Ultra-Bold"/>
              </a:rPr>
              <a:t>Practice project PRS </a:t>
            </a:r>
            <a:r>
              <a:rPr lang="en-US" sz="6000" b="1" dirty="0">
                <a:solidFill>
                  <a:srgbClr val="FFFFFF"/>
                </a:solidFill>
                <a:latin typeface="Futura Ultra-Bold"/>
                <a:sym typeface="Futura"/>
              </a:rPr>
              <a:t>Driver </a:t>
            </a:r>
            <a:r>
              <a:rPr lang="en-US" sz="4000" b="1" dirty="0">
                <a:solidFill>
                  <a:srgbClr val="FFFFFF"/>
                </a:solidFill>
                <a:latin typeface="Futura Ultra-Bold"/>
                <a:sym typeface="Futura"/>
              </a:rPr>
              <a:t>Driver </a:t>
            </a:r>
            <a:r>
              <a:rPr lang="en-US" sz="6000" b="1" dirty="0">
                <a:solidFill>
                  <a:srgbClr val="FFFFFF"/>
                </a:solidFill>
                <a:latin typeface="Futura Ultra-Bold"/>
                <a:sym typeface="Futura"/>
              </a:rPr>
              <a:t>Dangerous Behavior </a:t>
            </a:r>
          </a:p>
          <a:p>
            <a:pPr algn="l">
              <a:lnSpc>
                <a:spcPts val="10800"/>
              </a:lnSpc>
            </a:pPr>
            <a:r>
              <a:rPr lang="en-US" sz="6000" b="1" dirty="0">
                <a:solidFill>
                  <a:srgbClr val="FFFFFF"/>
                </a:solidFill>
                <a:latin typeface="Futura Ultra-Bold"/>
                <a:sym typeface="Futura"/>
              </a:rPr>
              <a:t>Detection System</a:t>
            </a:r>
          </a:p>
          <a:p>
            <a:pPr algn="l">
              <a:lnSpc>
                <a:spcPts val="10800"/>
              </a:lnSpc>
            </a:pPr>
            <a:endParaRPr lang="en-US" sz="6000" b="1" dirty="0">
              <a:solidFill>
                <a:srgbClr val="FFFFFF"/>
              </a:solidFill>
              <a:latin typeface="Futura Ultra-Bold"/>
              <a:ea typeface="Futura Ultra-Bold"/>
              <a:cs typeface="Futura Ultra-Bold"/>
              <a:sym typeface="Futura Ultra-Bold"/>
            </a:endParaRPr>
          </a:p>
        </p:txBody>
      </p:sp>
      <p:grpSp>
        <p:nvGrpSpPr>
          <p:cNvPr id="9" name="Group 9"/>
          <p:cNvGrpSpPr/>
          <p:nvPr/>
        </p:nvGrpSpPr>
        <p:grpSpPr>
          <a:xfrm rot="-2699999">
            <a:off x="9860567" y="-2818322"/>
            <a:ext cx="4565743" cy="7536262"/>
            <a:chOff x="0" y="0"/>
            <a:chExt cx="4163738" cy="6872708"/>
          </a:xfrm>
        </p:grpSpPr>
        <p:sp>
          <p:nvSpPr>
            <p:cNvPr id="10" name="Freeform 10"/>
            <p:cNvSpPr/>
            <p:nvPr/>
          </p:nvSpPr>
          <p:spPr>
            <a:xfrm>
              <a:off x="0" y="0"/>
              <a:ext cx="4163695" cy="6872732"/>
            </a:xfrm>
            <a:custGeom>
              <a:avLst/>
              <a:gdLst/>
              <a:ahLst/>
              <a:cxnLst/>
              <a:rect l="l" t="t" r="r" b="b"/>
              <a:pathLst>
                <a:path w="4163695" h="6872732">
                  <a:moveTo>
                    <a:pt x="4163695" y="6872732"/>
                  </a:moveTo>
                  <a:cubicBezTo>
                    <a:pt x="3960622" y="6872732"/>
                    <a:pt x="3960622" y="6872732"/>
                    <a:pt x="3960622" y="6872732"/>
                  </a:cubicBezTo>
                  <a:cubicBezTo>
                    <a:pt x="3960622" y="4746879"/>
                    <a:pt x="2234184" y="3014345"/>
                    <a:pt x="107950" y="3014345"/>
                  </a:cubicBezTo>
                  <a:cubicBezTo>
                    <a:pt x="6350" y="3014345"/>
                    <a:pt x="6350" y="3014345"/>
                    <a:pt x="6350" y="3014345"/>
                  </a:cubicBezTo>
                  <a:cubicBezTo>
                    <a:pt x="0" y="0"/>
                    <a:pt x="0" y="0"/>
                    <a:pt x="0" y="0"/>
                  </a:cubicBezTo>
                  <a:cubicBezTo>
                    <a:pt x="203073" y="0"/>
                    <a:pt x="203073" y="0"/>
                    <a:pt x="203073" y="0"/>
                  </a:cubicBezTo>
                  <a:cubicBezTo>
                    <a:pt x="209423" y="2817622"/>
                    <a:pt x="209423" y="2817622"/>
                    <a:pt x="209423" y="2817622"/>
                  </a:cubicBezTo>
                  <a:cubicBezTo>
                    <a:pt x="2399157" y="2868422"/>
                    <a:pt x="4163695" y="4670679"/>
                    <a:pt x="4163695" y="6872732"/>
                  </a:cubicBezTo>
                  <a:close/>
                </a:path>
              </a:pathLst>
            </a:custGeom>
            <a:solidFill>
              <a:srgbClr val="5755FE"/>
            </a:solidFill>
          </p:spPr>
          <p:txBody>
            <a:bodyPr/>
            <a:lstStyle/>
            <a:p>
              <a:endParaRPr lang="en-US"/>
            </a:p>
          </p:txBody>
        </p:sp>
      </p:grpSp>
      <p:grpSp>
        <p:nvGrpSpPr>
          <p:cNvPr id="11" name="Group 11"/>
          <p:cNvGrpSpPr/>
          <p:nvPr/>
        </p:nvGrpSpPr>
        <p:grpSpPr>
          <a:xfrm rot="-2699999">
            <a:off x="12094709" y="5591409"/>
            <a:ext cx="4580404" cy="7504006"/>
            <a:chOff x="0" y="0"/>
            <a:chExt cx="4177108" cy="6843292"/>
          </a:xfrm>
        </p:grpSpPr>
        <p:sp>
          <p:nvSpPr>
            <p:cNvPr id="12" name="Freeform 12"/>
            <p:cNvSpPr/>
            <p:nvPr/>
          </p:nvSpPr>
          <p:spPr>
            <a:xfrm>
              <a:off x="0" y="0"/>
              <a:ext cx="4177157" cy="6843268"/>
            </a:xfrm>
            <a:custGeom>
              <a:avLst/>
              <a:gdLst/>
              <a:ahLst/>
              <a:cxnLst/>
              <a:rect l="l" t="t" r="r" b="b"/>
              <a:pathLst>
                <a:path w="4177157" h="6843268">
                  <a:moveTo>
                    <a:pt x="3973957" y="6843268"/>
                  </a:moveTo>
                  <a:cubicBezTo>
                    <a:pt x="3961257" y="4062730"/>
                    <a:pt x="3961257" y="4062730"/>
                    <a:pt x="3961257" y="4062730"/>
                  </a:cubicBezTo>
                  <a:cubicBezTo>
                    <a:pt x="1771142" y="4005707"/>
                    <a:pt x="0" y="2209165"/>
                    <a:pt x="0" y="0"/>
                  </a:cubicBezTo>
                  <a:cubicBezTo>
                    <a:pt x="203200" y="0"/>
                    <a:pt x="203200" y="0"/>
                    <a:pt x="203200" y="0"/>
                  </a:cubicBezTo>
                  <a:cubicBezTo>
                    <a:pt x="203200" y="2126615"/>
                    <a:pt x="1936242" y="3859657"/>
                    <a:pt x="4062857" y="3859657"/>
                  </a:cubicBezTo>
                  <a:cubicBezTo>
                    <a:pt x="4164457" y="3859657"/>
                    <a:pt x="4164457" y="3859657"/>
                    <a:pt x="4164457" y="3859657"/>
                  </a:cubicBezTo>
                  <a:cubicBezTo>
                    <a:pt x="4177157" y="6836918"/>
                    <a:pt x="4177157" y="6836918"/>
                    <a:pt x="4177157" y="6836918"/>
                  </a:cubicBezTo>
                  <a:lnTo>
                    <a:pt x="3973957" y="6843268"/>
                  </a:lnTo>
                  <a:close/>
                </a:path>
              </a:pathLst>
            </a:custGeom>
            <a:solidFill>
              <a:srgbClr val="FFFFFF"/>
            </a:solidFill>
          </p:spPr>
          <p:txBody>
            <a:bodyPr/>
            <a:lstStyle/>
            <a:p>
              <a:endParaRPr lang="en-US"/>
            </a:p>
          </p:txBody>
        </p:sp>
      </p:grpSp>
      <p:grpSp>
        <p:nvGrpSpPr>
          <p:cNvPr id="13" name="Group 13"/>
          <p:cNvGrpSpPr/>
          <p:nvPr/>
        </p:nvGrpSpPr>
        <p:grpSpPr>
          <a:xfrm>
            <a:off x="9746131" y="1635611"/>
            <a:ext cx="7019788" cy="7015778"/>
            <a:chOff x="0" y="0"/>
            <a:chExt cx="9359718" cy="9354370"/>
          </a:xfrm>
        </p:grpSpPr>
        <p:sp>
          <p:nvSpPr>
            <p:cNvPr id="14" name="Freeform 14"/>
            <p:cNvSpPr/>
            <p:nvPr/>
          </p:nvSpPr>
          <p:spPr>
            <a:xfrm>
              <a:off x="0" y="0"/>
              <a:ext cx="9359773" cy="9354312"/>
            </a:xfrm>
            <a:custGeom>
              <a:avLst/>
              <a:gdLst/>
              <a:ahLst/>
              <a:cxnLst/>
              <a:rect l="l" t="t" r="r" b="b"/>
              <a:pathLst>
                <a:path w="9359773" h="9354312">
                  <a:moveTo>
                    <a:pt x="0" y="4677156"/>
                  </a:moveTo>
                  <a:cubicBezTo>
                    <a:pt x="0" y="2094103"/>
                    <a:pt x="2095246" y="0"/>
                    <a:pt x="4679823" y="0"/>
                  </a:cubicBezTo>
                  <a:cubicBezTo>
                    <a:pt x="7264400" y="0"/>
                    <a:pt x="9359773" y="2094103"/>
                    <a:pt x="9359773" y="4677156"/>
                  </a:cubicBezTo>
                  <a:cubicBezTo>
                    <a:pt x="9359773" y="7260209"/>
                    <a:pt x="7264527" y="9354312"/>
                    <a:pt x="4679823" y="9354312"/>
                  </a:cubicBezTo>
                  <a:cubicBezTo>
                    <a:pt x="2095119" y="9354312"/>
                    <a:pt x="0" y="7260336"/>
                    <a:pt x="0" y="4677156"/>
                  </a:cubicBezTo>
                  <a:close/>
                </a:path>
              </a:pathLst>
            </a:custGeom>
            <a:solidFill>
              <a:srgbClr val="FFFFFF"/>
            </a:solidFill>
          </p:spPr>
          <p:txBody>
            <a:bodyPr/>
            <a:lstStyle/>
            <a:p>
              <a:endParaRPr lang="en-US"/>
            </a:p>
          </p:txBody>
        </p:sp>
      </p:grpSp>
      <p:grpSp>
        <p:nvGrpSpPr>
          <p:cNvPr id="15" name="Group 15"/>
          <p:cNvGrpSpPr/>
          <p:nvPr/>
        </p:nvGrpSpPr>
        <p:grpSpPr>
          <a:xfrm>
            <a:off x="9987429" y="1873554"/>
            <a:ext cx="6537268" cy="6539830"/>
            <a:chOff x="0" y="0"/>
            <a:chExt cx="6477000" cy="6479540"/>
          </a:xfrm>
        </p:grpSpPr>
        <p:sp>
          <p:nvSpPr>
            <p:cNvPr id="16" name="Freeform 16"/>
            <p:cNvSpPr/>
            <p:nvPr/>
          </p:nvSpPr>
          <p:spPr>
            <a:xfrm>
              <a:off x="0" y="0"/>
              <a:ext cx="6477000" cy="6479540"/>
            </a:xfrm>
            <a:custGeom>
              <a:avLst/>
              <a:gdLst/>
              <a:ahLst/>
              <a:cxnLst/>
              <a:rect l="l" t="t" r="r" b="b"/>
              <a:pathLst>
                <a:path w="6477000" h="6479540">
                  <a:moveTo>
                    <a:pt x="0" y="3239770"/>
                  </a:moveTo>
                  <a:cubicBezTo>
                    <a:pt x="0" y="1450467"/>
                    <a:pt x="1449959" y="0"/>
                    <a:pt x="3238500" y="0"/>
                  </a:cubicBezTo>
                  <a:cubicBezTo>
                    <a:pt x="5027041" y="0"/>
                    <a:pt x="6477000" y="1450467"/>
                    <a:pt x="6477000" y="3239770"/>
                  </a:cubicBezTo>
                  <a:cubicBezTo>
                    <a:pt x="6477000" y="5029073"/>
                    <a:pt x="5027041" y="6479540"/>
                    <a:pt x="3238500" y="6479540"/>
                  </a:cubicBezTo>
                  <a:cubicBezTo>
                    <a:pt x="1449959" y="6479540"/>
                    <a:pt x="0" y="5029073"/>
                    <a:pt x="0" y="3239770"/>
                  </a:cubicBezTo>
                  <a:close/>
                </a:path>
              </a:pathLst>
            </a:custGeom>
            <a:blipFill dpi="0" rotWithShape="1">
              <a:blip r:embed="rId2">
                <a:extLst>
                  <a:ext uri="{96DAC541-7B7A-43D3-8B79-37D633B846F1}">
                    <asvg:svgBlip xmlns:asvg="http://schemas.microsoft.com/office/drawing/2016/SVG/main" r:embed="rId3"/>
                  </a:ext>
                </a:extLst>
              </a:blip>
              <a:srcRect/>
              <a:stretch>
                <a:fillRect l="-25029" t="-5000" r="-25029"/>
              </a:stretch>
            </a:blipFill>
          </p:spPr>
          <p:txBody>
            <a:bodyPr/>
            <a:lstStyle/>
            <a:p>
              <a:endParaRPr lang="en-US"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54531"/>
            <a:ext cx="18288000" cy="5132469"/>
            <a:chOff x="0" y="0"/>
            <a:chExt cx="24384000" cy="6843292"/>
          </a:xfrm>
        </p:grpSpPr>
        <p:sp>
          <p:nvSpPr>
            <p:cNvPr id="3" name="Freeform 3"/>
            <p:cNvSpPr/>
            <p:nvPr/>
          </p:nvSpPr>
          <p:spPr>
            <a:xfrm>
              <a:off x="0" y="0"/>
              <a:ext cx="24384006" cy="6843313"/>
            </a:xfrm>
            <a:custGeom>
              <a:avLst/>
              <a:gdLst/>
              <a:ahLst/>
              <a:cxnLst/>
              <a:rect l="l" t="t" r="r" b="b"/>
              <a:pathLst>
                <a:path w="24384006" h="6843313">
                  <a:moveTo>
                    <a:pt x="0" y="0"/>
                  </a:moveTo>
                  <a:lnTo>
                    <a:pt x="24384006" y="0"/>
                  </a:lnTo>
                  <a:lnTo>
                    <a:pt x="24384006" y="6843313"/>
                  </a:lnTo>
                  <a:lnTo>
                    <a:pt x="0" y="6843313"/>
                  </a:lnTo>
                  <a:lnTo>
                    <a:pt x="0" y="0"/>
                  </a:lnTo>
                  <a:close/>
                </a:path>
              </a:pathLst>
            </a:custGeom>
            <a:solidFill>
              <a:srgbClr val="5755FE"/>
            </a:solidFill>
          </p:spPr>
          <p:txBody>
            <a:bodyPr/>
            <a:lstStyle/>
            <a:p>
              <a:endParaRPr lang="en-US"/>
            </a:p>
          </p:txBody>
        </p:sp>
      </p:grpSp>
      <p:sp>
        <p:nvSpPr>
          <p:cNvPr id="5" name="TextBox 5"/>
          <p:cNvSpPr txBox="1"/>
          <p:nvPr/>
        </p:nvSpPr>
        <p:spPr>
          <a:xfrm>
            <a:off x="1028700" y="3610197"/>
            <a:ext cx="8236043" cy="1552575"/>
          </a:xfrm>
          <a:prstGeom prst="rect">
            <a:avLst/>
          </a:prstGeom>
        </p:spPr>
        <p:txBody>
          <a:bodyPr lIns="0" tIns="0" rIns="0" bIns="0" rtlCol="0" anchor="t">
            <a:spAutoFit/>
          </a:bodyPr>
          <a:lstStyle/>
          <a:p>
            <a:pPr algn="l">
              <a:lnSpc>
                <a:spcPts val="10800"/>
              </a:lnSpc>
            </a:pPr>
            <a:r>
              <a:rPr lang="en-US" sz="9000">
                <a:solidFill>
                  <a:srgbClr val="000000"/>
                </a:solidFill>
                <a:latin typeface="Futura"/>
                <a:ea typeface="Futura"/>
                <a:cs typeface="Futura"/>
                <a:sym typeface="Futura"/>
              </a:rPr>
              <a:t>THANK</a:t>
            </a:r>
          </a:p>
        </p:txBody>
      </p:sp>
      <p:sp>
        <p:nvSpPr>
          <p:cNvPr id="7" name="TextBox 7"/>
          <p:cNvSpPr txBox="1"/>
          <p:nvPr/>
        </p:nvSpPr>
        <p:spPr>
          <a:xfrm>
            <a:off x="1028700" y="8091805"/>
            <a:ext cx="4833933" cy="531299"/>
          </a:xfrm>
          <a:prstGeom prst="rect">
            <a:avLst/>
          </a:prstGeom>
        </p:spPr>
        <p:txBody>
          <a:bodyPr lIns="0" tIns="0" rIns="0" bIns="0" rtlCol="0" anchor="t">
            <a:spAutoFit/>
          </a:bodyPr>
          <a:lstStyle/>
          <a:p>
            <a:pPr algn="l">
              <a:lnSpc>
                <a:spcPts val="4480"/>
              </a:lnSpc>
            </a:pPr>
            <a:r>
              <a:rPr lang="en-US" sz="3200" dirty="0">
                <a:solidFill>
                  <a:srgbClr val="FFFFFF"/>
                </a:solidFill>
                <a:latin typeface="Futura"/>
                <a:ea typeface="Futura"/>
                <a:cs typeface="Futura"/>
                <a:sym typeface="Futura"/>
              </a:rPr>
              <a:t>Team</a:t>
            </a:r>
            <a:r>
              <a:rPr lang="zh-CN" altLang="en-US" sz="3200" dirty="0">
                <a:solidFill>
                  <a:srgbClr val="FFFFFF"/>
                </a:solidFill>
                <a:latin typeface="Futura"/>
                <a:ea typeface="Futura"/>
                <a:cs typeface="Futura"/>
                <a:sym typeface="Futura"/>
              </a:rPr>
              <a:t> </a:t>
            </a:r>
            <a:r>
              <a:rPr lang="en-US" altLang="zh-CN" sz="3200" dirty="0">
                <a:solidFill>
                  <a:srgbClr val="FFFFFF"/>
                </a:solidFill>
                <a:latin typeface="Futura"/>
                <a:ea typeface="Futura"/>
                <a:cs typeface="Futura"/>
                <a:sym typeface="Futura"/>
              </a:rPr>
              <a:t>06</a:t>
            </a:r>
            <a:endParaRPr lang="en-US" sz="3200" dirty="0">
              <a:solidFill>
                <a:srgbClr val="FFFFFF"/>
              </a:solidFill>
              <a:latin typeface="Futura"/>
              <a:ea typeface="Futura"/>
              <a:cs typeface="Futura"/>
              <a:sym typeface="Futura"/>
            </a:endParaRPr>
          </a:p>
        </p:txBody>
      </p:sp>
      <p:sp>
        <p:nvSpPr>
          <p:cNvPr id="8" name="TextBox 8"/>
          <p:cNvSpPr txBox="1"/>
          <p:nvPr/>
        </p:nvSpPr>
        <p:spPr>
          <a:xfrm>
            <a:off x="1028700" y="4981797"/>
            <a:ext cx="8236043" cy="1552575"/>
          </a:xfrm>
          <a:prstGeom prst="rect">
            <a:avLst/>
          </a:prstGeom>
        </p:spPr>
        <p:txBody>
          <a:bodyPr lIns="0" tIns="0" rIns="0" bIns="0" rtlCol="0" anchor="t">
            <a:spAutoFit/>
          </a:bodyPr>
          <a:lstStyle/>
          <a:p>
            <a:pPr algn="l">
              <a:lnSpc>
                <a:spcPts val="10800"/>
              </a:lnSpc>
            </a:pPr>
            <a:r>
              <a:rPr lang="en-US" sz="9000" b="1">
                <a:solidFill>
                  <a:srgbClr val="FFFFFF"/>
                </a:solidFill>
                <a:latin typeface="Futura Ultra-Bold"/>
                <a:ea typeface="Futura Ultra-Bold"/>
                <a:cs typeface="Futura Ultra-Bold"/>
                <a:sym typeface="Futura Ultra-Bold"/>
              </a:rPr>
              <a:t>YOU</a:t>
            </a:r>
          </a:p>
        </p:txBody>
      </p:sp>
      <p:grpSp>
        <p:nvGrpSpPr>
          <p:cNvPr id="9" name="Group 9"/>
          <p:cNvGrpSpPr/>
          <p:nvPr/>
        </p:nvGrpSpPr>
        <p:grpSpPr>
          <a:xfrm rot="-2699999">
            <a:off x="9860567" y="-2818322"/>
            <a:ext cx="4565743" cy="7536262"/>
            <a:chOff x="0" y="0"/>
            <a:chExt cx="4163738" cy="6872708"/>
          </a:xfrm>
        </p:grpSpPr>
        <p:sp>
          <p:nvSpPr>
            <p:cNvPr id="10" name="Freeform 10"/>
            <p:cNvSpPr/>
            <p:nvPr/>
          </p:nvSpPr>
          <p:spPr>
            <a:xfrm>
              <a:off x="0" y="0"/>
              <a:ext cx="4163695" cy="6872732"/>
            </a:xfrm>
            <a:custGeom>
              <a:avLst/>
              <a:gdLst/>
              <a:ahLst/>
              <a:cxnLst/>
              <a:rect l="l" t="t" r="r" b="b"/>
              <a:pathLst>
                <a:path w="4163695" h="6872732">
                  <a:moveTo>
                    <a:pt x="4163695" y="6872732"/>
                  </a:moveTo>
                  <a:cubicBezTo>
                    <a:pt x="3960622" y="6872732"/>
                    <a:pt x="3960622" y="6872732"/>
                    <a:pt x="3960622" y="6872732"/>
                  </a:cubicBezTo>
                  <a:cubicBezTo>
                    <a:pt x="3960622" y="4746879"/>
                    <a:pt x="2234184" y="3014345"/>
                    <a:pt x="107950" y="3014345"/>
                  </a:cubicBezTo>
                  <a:cubicBezTo>
                    <a:pt x="6350" y="3014345"/>
                    <a:pt x="6350" y="3014345"/>
                    <a:pt x="6350" y="3014345"/>
                  </a:cubicBezTo>
                  <a:cubicBezTo>
                    <a:pt x="0" y="0"/>
                    <a:pt x="0" y="0"/>
                    <a:pt x="0" y="0"/>
                  </a:cubicBezTo>
                  <a:cubicBezTo>
                    <a:pt x="203073" y="0"/>
                    <a:pt x="203073" y="0"/>
                    <a:pt x="203073" y="0"/>
                  </a:cubicBezTo>
                  <a:cubicBezTo>
                    <a:pt x="209423" y="2817622"/>
                    <a:pt x="209423" y="2817622"/>
                    <a:pt x="209423" y="2817622"/>
                  </a:cubicBezTo>
                  <a:cubicBezTo>
                    <a:pt x="2399157" y="2868422"/>
                    <a:pt x="4163695" y="4670679"/>
                    <a:pt x="4163695" y="6872732"/>
                  </a:cubicBezTo>
                  <a:close/>
                </a:path>
              </a:pathLst>
            </a:custGeom>
            <a:solidFill>
              <a:srgbClr val="5755FE"/>
            </a:solidFill>
          </p:spPr>
          <p:txBody>
            <a:bodyPr/>
            <a:lstStyle/>
            <a:p>
              <a:endParaRPr lang="en-US"/>
            </a:p>
          </p:txBody>
        </p:sp>
      </p:grpSp>
      <p:grpSp>
        <p:nvGrpSpPr>
          <p:cNvPr id="11" name="Group 11"/>
          <p:cNvGrpSpPr/>
          <p:nvPr/>
        </p:nvGrpSpPr>
        <p:grpSpPr>
          <a:xfrm rot="-2699999">
            <a:off x="12094709" y="5591409"/>
            <a:ext cx="4580404" cy="7504006"/>
            <a:chOff x="0" y="0"/>
            <a:chExt cx="4177108" cy="6843292"/>
          </a:xfrm>
        </p:grpSpPr>
        <p:sp>
          <p:nvSpPr>
            <p:cNvPr id="12" name="Freeform 12"/>
            <p:cNvSpPr/>
            <p:nvPr/>
          </p:nvSpPr>
          <p:spPr>
            <a:xfrm>
              <a:off x="0" y="0"/>
              <a:ext cx="4177157" cy="6843268"/>
            </a:xfrm>
            <a:custGeom>
              <a:avLst/>
              <a:gdLst/>
              <a:ahLst/>
              <a:cxnLst/>
              <a:rect l="l" t="t" r="r" b="b"/>
              <a:pathLst>
                <a:path w="4177157" h="6843268">
                  <a:moveTo>
                    <a:pt x="3973957" y="6843268"/>
                  </a:moveTo>
                  <a:cubicBezTo>
                    <a:pt x="3961257" y="4062730"/>
                    <a:pt x="3961257" y="4062730"/>
                    <a:pt x="3961257" y="4062730"/>
                  </a:cubicBezTo>
                  <a:cubicBezTo>
                    <a:pt x="1771142" y="4005707"/>
                    <a:pt x="0" y="2209165"/>
                    <a:pt x="0" y="0"/>
                  </a:cubicBezTo>
                  <a:cubicBezTo>
                    <a:pt x="203200" y="0"/>
                    <a:pt x="203200" y="0"/>
                    <a:pt x="203200" y="0"/>
                  </a:cubicBezTo>
                  <a:cubicBezTo>
                    <a:pt x="203200" y="2126615"/>
                    <a:pt x="1936242" y="3859657"/>
                    <a:pt x="4062857" y="3859657"/>
                  </a:cubicBezTo>
                  <a:cubicBezTo>
                    <a:pt x="4164457" y="3859657"/>
                    <a:pt x="4164457" y="3859657"/>
                    <a:pt x="4164457" y="3859657"/>
                  </a:cubicBezTo>
                  <a:cubicBezTo>
                    <a:pt x="4177157" y="6836918"/>
                    <a:pt x="4177157" y="6836918"/>
                    <a:pt x="4177157" y="6836918"/>
                  </a:cubicBezTo>
                  <a:lnTo>
                    <a:pt x="3973957" y="6843268"/>
                  </a:lnTo>
                  <a:close/>
                </a:path>
              </a:pathLst>
            </a:custGeom>
            <a:solidFill>
              <a:srgbClr val="FFFFFF"/>
            </a:solidFill>
          </p:spPr>
          <p:txBody>
            <a:bodyPr/>
            <a:lstStyle/>
            <a:p>
              <a:endParaRPr lang="en-US"/>
            </a:p>
          </p:txBody>
        </p:sp>
      </p:grpSp>
      <p:grpSp>
        <p:nvGrpSpPr>
          <p:cNvPr id="13" name="Group 13"/>
          <p:cNvGrpSpPr/>
          <p:nvPr/>
        </p:nvGrpSpPr>
        <p:grpSpPr>
          <a:xfrm>
            <a:off x="9746131" y="1635611"/>
            <a:ext cx="7019788" cy="7015778"/>
            <a:chOff x="0" y="0"/>
            <a:chExt cx="9359718" cy="9354370"/>
          </a:xfrm>
        </p:grpSpPr>
        <p:sp>
          <p:nvSpPr>
            <p:cNvPr id="14" name="Freeform 14"/>
            <p:cNvSpPr/>
            <p:nvPr/>
          </p:nvSpPr>
          <p:spPr>
            <a:xfrm>
              <a:off x="0" y="0"/>
              <a:ext cx="9359773" cy="9354312"/>
            </a:xfrm>
            <a:custGeom>
              <a:avLst/>
              <a:gdLst/>
              <a:ahLst/>
              <a:cxnLst/>
              <a:rect l="l" t="t" r="r" b="b"/>
              <a:pathLst>
                <a:path w="9359773" h="9354312">
                  <a:moveTo>
                    <a:pt x="0" y="4677156"/>
                  </a:moveTo>
                  <a:cubicBezTo>
                    <a:pt x="0" y="2094103"/>
                    <a:pt x="2095246" y="0"/>
                    <a:pt x="4679823" y="0"/>
                  </a:cubicBezTo>
                  <a:cubicBezTo>
                    <a:pt x="7264400" y="0"/>
                    <a:pt x="9359773" y="2094103"/>
                    <a:pt x="9359773" y="4677156"/>
                  </a:cubicBezTo>
                  <a:cubicBezTo>
                    <a:pt x="9359773" y="7260209"/>
                    <a:pt x="7264527" y="9354312"/>
                    <a:pt x="4679823" y="9354312"/>
                  </a:cubicBezTo>
                  <a:cubicBezTo>
                    <a:pt x="2095119" y="9354312"/>
                    <a:pt x="0" y="7260336"/>
                    <a:pt x="0" y="4677156"/>
                  </a:cubicBezTo>
                  <a:close/>
                </a:path>
              </a:pathLst>
            </a:custGeom>
            <a:solidFill>
              <a:srgbClr val="FFFFFF"/>
            </a:solidFill>
          </p:spPr>
          <p:txBody>
            <a:bodyPr/>
            <a:lstStyle/>
            <a:p>
              <a:endParaRPr lang="en-US"/>
            </a:p>
          </p:txBody>
        </p:sp>
      </p:grpSp>
      <p:grpSp>
        <p:nvGrpSpPr>
          <p:cNvPr id="15" name="Group 15"/>
          <p:cNvGrpSpPr/>
          <p:nvPr/>
        </p:nvGrpSpPr>
        <p:grpSpPr>
          <a:xfrm>
            <a:off x="9987429" y="1873554"/>
            <a:ext cx="6537191" cy="6539891"/>
            <a:chOff x="0" y="0"/>
            <a:chExt cx="6476924" cy="6479600"/>
          </a:xfrm>
        </p:grpSpPr>
        <p:sp>
          <p:nvSpPr>
            <p:cNvPr id="16" name="Freeform 16"/>
            <p:cNvSpPr/>
            <p:nvPr/>
          </p:nvSpPr>
          <p:spPr>
            <a:xfrm>
              <a:off x="0" y="0"/>
              <a:ext cx="6477000" cy="6479540"/>
            </a:xfrm>
            <a:custGeom>
              <a:avLst/>
              <a:gdLst/>
              <a:ahLst/>
              <a:cxnLst/>
              <a:rect l="l" t="t" r="r" b="b"/>
              <a:pathLst>
                <a:path w="6477000" h="6479540">
                  <a:moveTo>
                    <a:pt x="0" y="3239770"/>
                  </a:moveTo>
                  <a:cubicBezTo>
                    <a:pt x="0" y="1450467"/>
                    <a:pt x="1449959" y="0"/>
                    <a:pt x="3238500" y="0"/>
                  </a:cubicBezTo>
                  <a:cubicBezTo>
                    <a:pt x="5027041" y="0"/>
                    <a:pt x="6477000" y="1450467"/>
                    <a:pt x="6477000" y="3239770"/>
                  </a:cubicBezTo>
                  <a:cubicBezTo>
                    <a:pt x="6477000" y="5029073"/>
                    <a:pt x="5027041" y="6479540"/>
                    <a:pt x="3238500" y="6479540"/>
                  </a:cubicBezTo>
                  <a:cubicBezTo>
                    <a:pt x="1449959" y="6479540"/>
                    <a:pt x="0" y="5029073"/>
                    <a:pt x="0" y="3239770"/>
                  </a:cubicBezTo>
                  <a:close/>
                </a:path>
              </a:pathLst>
            </a:custGeom>
            <a:blipFill>
              <a:blip r:embed="rId2"/>
              <a:stretch>
                <a:fillRect l="-25029" r="-25029"/>
              </a:stretch>
            </a:blipFill>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5066"/>
            <a:ext cx="8514087" cy="1246496"/>
            <a:chOff x="0" y="0"/>
            <a:chExt cx="11352116" cy="1661994"/>
          </a:xfrm>
        </p:grpSpPr>
        <p:sp>
          <p:nvSpPr>
            <p:cNvPr id="3" name="Freeform 3"/>
            <p:cNvSpPr/>
            <p:nvPr/>
          </p:nvSpPr>
          <p:spPr>
            <a:xfrm>
              <a:off x="0" y="0"/>
              <a:ext cx="11352149" cy="1662049"/>
            </a:xfrm>
            <a:custGeom>
              <a:avLst/>
              <a:gdLst/>
              <a:ahLst/>
              <a:cxnLst/>
              <a:rect l="l" t="t" r="r" b="b"/>
              <a:pathLst>
                <a:path w="11352149" h="1662049">
                  <a:moveTo>
                    <a:pt x="0" y="0"/>
                  </a:moveTo>
                  <a:lnTo>
                    <a:pt x="11352149" y="0"/>
                  </a:lnTo>
                  <a:lnTo>
                    <a:pt x="11352149" y="1662049"/>
                  </a:lnTo>
                  <a:lnTo>
                    <a:pt x="0" y="1662049"/>
                  </a:lnTo>
                  <a:close/>
                </a:path>
              </a:pathLst>
            </a:custGeom>
            <a:solidFill>
              <a:srgbClr val="5755FE"/>
            </a:solidFill>
          </p:spPr>
          <p:txBody>
            <a:bodyPr/>
            <a:lstStyle/>
            <a:p>
              <a:endParaRPr lang="en-US"/>
            </a:p>
          </p:txBody>
        </p:sp>
      </p:grpSp>
      <p:grpSp>
        <p:nvGrpSpPr>
          <p:cNvPr id="4" name="Group 4"/>
          <p:cNvGrpSpPr/>
          <p:nvPr/>
        </p:nvGrpSpPr>
        <p:grpSpPr>
          <a:xfrm>
            <a:off x="7897504" y="375066"/>
            <a:ext cx="1246496" cy="1246496"/>
            <a:chOff x="0" y="0"/>
            <a:chExt cx="1661994" cy="1661994"/>
          </a:xfrm>
        </p:grpSpPr>
        <p:sp>
          <p:nvSpPr>
            <p:cNvPr id="5" name="Freeform 5"/>
            <p:cNvSpPr/>
            <p:nvPr/>
          </p:nvSpPr>
          <p:spPr>
            <a:xfrm>
              <a:off x="0" y="0"/>
              <a:ext cx="1661922" cy="1661922"/>
            </a:xfrm>
            <a:custGeom>
              <a:avLst/>
              <a:gdLst/>
              <a:ahLst/>
              <a:cxnLst/>
              <a:rect l="l" t="t" r="r" b="b"/>
              <a:pathLst>
                <a:path w="1661922" h="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txBody>
            <a:bodyPr/>
            <a:lstStyle/>
            <a:p>
              <a:endParaRPr lang="en-US"/>
            </a:p>
          </p:txBody>
        </p:sp>
      </p:grpSp>
      <p:grpSp>
        <p:nvGrpSpPr>
          <p:cNvPr id="6" name="Group 6"/>
          <p:cNvGrpSpPr/>
          <p:nvPr/>
        </p:nvGrpSpPr>
        <p:grpSpPr>
          <a:xfrm>
            <a:off x="7979826" y="457388"/>
            <a:ext cx="1081854" cy="1081851"/>
            <a:chOff x="0" y="0"/>
            <a:chExt cx="1442472" cy="1442468"/>
          </a:xfrm>
        </p:grpSpPr>
        <p:sp>
          <p:nvSpPr>
            <p:cNvPr id="7" name="Freeform 7"/>
            <p:cNvSpPr/>
            <p:nvPr/>
          </p:nvSpPr>
          <p:spPr>
            <a:xfrm>
              <a:off x="0" y="0"/>
              <a:ext cx="1442466" cy="1442466"/>
            </a:xfrm>
            <a:custGeom>
              <a:avLst/>
              <a:gdLst/>
              <a:ahLst/>
              <a:cxnLst/>
              <a:rect l="l" t="t" r="r" b="b"/>
              <a:pathLst>
                <a:path w="1442466" h="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txBody>
            <a:bodyPr/>
            <a:lstStyle/>
            <a:p>
              <a:endParaRPr lang="en-US"/>
            </a:p>
          </p:txBody>
        </p:sp>
      </p:grpSp>
      <p:grpSp>
        <p:nvGrpSpPr>
          <p:cNvPr id="8" name="Group 8"/>
          <p:cNvGrpSpPr/>
          <p:nvPr/>
        </p:nvGrpSpPr>
        <p:grpSpPr>
          <a:xfrm>
            <a:off x="1028700" y="3276352"/>
            <a:ext cx="5083970" cy="5599761"/>
            <a:chOff x="0" y="0"/>
            <a:chExt cx="1338988" cy="1474834"/>
          </a:xfrm>
        </p:grpSpPr>
        <p:sp>
          <p:nvSpPr>
            <p:cNvPr id="9" name="Freeform 9"/>
            <p:cNvSpPr/>
            <p:nvPr/>
          </p:nvSpPr>
          <p:spPr>
            <a:xfrm>
              <a:off x="0" y="0"/>
              <a:ext cx="1338988" cy="1474834"/>
            </a:xfrm>
            <a:custGeom>
              <a:avLst/>
              <a:gdLst/>
              <a:ahLst/>
              <a:cxnLst/>
              <a:rect l="l" t="t" r="r" b="b"/>
              <a:pathLst>
                <a:path w="1338988" h="1474834">
                  <a:moveTo>
                    <a:pt x="77663" y="0"/>
                  </a:moveTo>
                  <a:lnTo>
                    <a:pt x="1261325" y="0"/>
                  </a:lnTo>
                  <a:cubicBezTo>
                    <a:pt x="1281922" y="0"/>
                    <a:pt x="1301676" y="8182"/>
                    <a:pt x="1316241" y="22747"/>
                  </a:cubicBezTo>
                  <a:cubicBezTo>
                    <a:pt x="1330805" y="37312"/>
                    <a:pt x="1338988" y="57066"/>
                    <a:pt x="1338988" y="77663"/>
                  </a:cubicBezTo>
                  <a:lnTo>
                    <a:pt x="1338988" y="1397171"/>
                  </a:lnTo>
                  <a:cubicBezTo>
                    <a:pt x="1338988" y="1440063"/>
                    <a:pt x="1304217" y="1474834"/>
                    <a:pt x="1261325" y="1474834"/>
                  </a:cubicBezTo>
                  <a:lnTo>
                    <a:pt x="77663" y="1474834"/>
                  </a:lnTo>
                  <a:cubicBezTo>
                    <a:pt x="34771" y="1474834"/>
                    <a:pt x="0" y="1440063"/>
                    <a:pt x="0" y="1397171"/>
                  </a:cubicBezTo>
                  <a:lnTo>
                    <a:pt x="0" y="77663"/>
                  </a:lnTo>
                  <a:cubicBezTo>
                    <a:pt x="0" y="57066"/>
                    <a:pt x="8182" y="37312"/>
                    <a:pt x="22747" y="22747"/>
                  </a:cubicBezTo>
                  <a:cubicBezTo>
                    <a:pt x="37312" y="8182"/>
                    <a:pt x="57066" y="0"/>
                    <a:pt x="77663" y="0"/>
                  </a:cubicBezTo>
                  <a:close/>
                </a:path>
              </a:pathLst>
            </a:custGeom>
            <a:solidFill>
              <a:srgbClr val="5755FE"/>
            </a:solidFill>
          </p:spPr>
          <p:txBody>
            <a:bodyPr/>
            <a:lstStyle/>
            <a:p>
              <a:endParaRPr lang="en-US"/>
            </a:p>
          </p:txBody>
        </p:sp>
        <p:sp>
          <p:nvSpPr>
            <p:cNvPr id="10" name="TextBox 10"/>
            <p:cNvSpPr txBox="1"/>
            <p:nvPr/>
          </p:nvSpPr>
          <p:spPr>
            <a:xfrm>
              <a:off x="0" y="-38100"/>
              <a:ext cx="1338988" cy="151293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175330" y="3276352"/>
            <a:ext cx="5083970" cy="5599761"/>
            <a:chOff x="0" y="0"/>
            <a:chExt cx="1338988" cy="1474834"/>
          </a:xfrm>
        </p:grpSpPr>
        <p:sp>
          <p:nvSpPr>
            <p:cNvPr id="12" name="Freeform 12"/>
            <p:cNvSpPr/>
            <p:nvPr/>
          </p:nvSpPr>
          <p:spPr>
            <a:xfrm>
              <a:off x="0" y="0"/>
              <a:ext cx="1338988" cy="1474834"/>
            </a:xfrm>
            <a:custGeom>
              <a:avLst/>
              <a:gdLst/>
              <a:ahLst/>
              <a:cxnLst/>
              <a:rect l="l" t="t" r="r" b="b"/>
              <a:pathLst>
                <a:path w="1338988" h="1474834">
                  <a:moveTo>
                    <a:pt x="77663" y="0"/>
                  </a:moveTo>
                  <a:lnTo>
                    <a:pt x="1261325" y="0"/>
                  </a:lnTo>
                  <a:cubicBezTo>
                    <a:pt x="1281922" y="0"/>
                    <a:pt x="1301676" y="8182"/>
                    <a:pt x="1316241" y="22747"/>
                  </a:cubicBezTo>
                  <a:cubicBezTo>
                    <a:pt x="1330805" y="37312"/>
                    <a:pt x="1338988" y="57066"/>
                    <a:pt x="1338988" y="77663"/>
                  </a:cubicBezTo>
                  <a:lnTo>
                    <a:pt x="1338988" y="1397171"/>
                  </a:lnTo>
                  <a:cubicBezTo>
                    <a:pt x="1338988" y="1440063"/>
                    <a:pt x="1304217" y="1474834"/>
                    <a:pt x="1261325" y="1474834"/>
                  </a:cubicBezTo>
                  <a:lnTo>
                    <a:pt x="77663" y="1474834"/>
                  </a:lnTo>
                  <a:cubicBezTo>
                    <a:pt x="34771" y="1474834"/>
                    <a:pt x="0" y="1440063"/>
                    <a:pt x="0" y="1397171"/>
                  </a:cubicBezTo>
                  <a:lnTo>
                    <a:pt x="0" y="77663"/>
                  </a:lnTo>
                  <a:cubicBezTo>
                    <a:pt x="0" y="57066"/>
                    <a:pt x="8182" y="37312"/>
                    <a:pt x="22747" y="22747"/>
                  </a:cubicBezTo>
                  <a:cubicBezTo>
                    <a:pt x="37312" y="8182"/>
                    <a:pt x="57066" y="0"/>
                    <a:pt x="77663" y="0"/>
                  </a:cubicBezTo>
                  <a:close/>
                </a:path>
              </a:pathLst>
            </a:custGeom>
            <a:solidFill>
              <a:srgbClr val="5755FE"/>
            </a:solidFill>
          </p:spPr>
          <p:txBody>
            <a:bodyPr/>
            <a:lstStyle/>
            <a:p>
              <a:endParaRPr lang="en-US" dirty="0"/>
            </a:p>
          </p:txBody>
        </p:sp>
        <p:sp>
          <p:nvSpPr>
            <p:cNvPr id="13" name="TextBox 13"/>
            <p:cNvSpPr txBox="1"/>
            <p:nvPr/>
          </p:nvSpPr>
          <p:spPr>
            <a:xfrm>
              <a:off x="0" y="-38100"/>
              <a:ext cx="1338988" cy="151293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602015" y="3276352"/>
            <a:ext cx="5083970" cy="5599761"/>
            <a:chOff x="0" y="0"/>
            <a:chExt cx="1338988" cy="1474834"/>
          </a:xfrm>
        </p:grpSpPr>
        <p:sp>
          <p:nvSpPr>
            <p:cNvPr id="15" name="Freeform 15"/>
            <p:cNvSpPr/>
            <p:nvPr/>
          </p:nvSpPr>
          <p:spPr>
            <a:xfrm>
              <a:off x="0" y="0"/>
              <a:ext cx="1338988" cy="1474834"/>
            </a:xfrm>
            <a:custGeom>
              <a:avLst/>
              <a:gdLst/>
              <a:ahLst/>
              <a:cxnLst/>
              <a:rect l="l" t="t" r="r" b="b"/>
              <a:pathLst>
                <a:path w="1338988" h="1474834">
                  <a:moveTo>
                    <a:pt x="77663" y="0"/>
                  </a:moveTo>
                  <a:lnTo>
                    <a:pt x="1261325" y="0"/>
                  </a:lnTo>
                  <a:cubicBezTo>
                    <a:pt x="1281922" y="0"/>
                    <a:pt x="1301676" y="8182"/>
                    <a:pt x="1316241" y="22747"/>
                  </a:cubicBezTo>
                  <a:cubicBezTo>
                    <a:pt x="1330805" y="37312"/>
                    <a:pt x="1338988" y="57066"/>
                    <a:pt x="1338988" y="77663"/>
                  </a:cubicBezTo>
                  <a:lnTo>
                    <a:pt x="1338988" y="1397171"/>
                  </a:lnTo>
                  <a:cubicBezTo>
                    <a:pt x="1338988" y="1440063"/>
                    <a:pt x="1304217" y="1474834"/>
                    <a:pt x="1261325" y="1474834"/>
                  </a:cubicBezTo>
                  <a:lnTo>
                    <a:pt x="77663" y="1474834"/>
                  </a:lnTo>
                  <a:cubicBezTo>
                    <a:pt x="34771" y="1474834"/>
                    <a:pt x="0" y="1440063"/>
                    <a:pt x="0" y="1397171"/>
                  </a:cubicBezTo>
                  <a:lnTo>
                    <a:pt x="0" y="77663"/>
                  </a:lnTo>
                  <a:cubicBezTo>
                    <a:pt x="0" y="57066"/>
                    <a:pt x="8182" y="37312"/>
                    <a:pt x="22747" y="22747"/>
                  </a:cubicBezTo>
                  <a:cubicBezTo>
                    <a:pt x="37312" y="8182"/>
                    <a:pt x="57066" y="0"/>
                    <a:pt x="77663" y="0"/>
                  </a:cubicBezTo>
                  <a:close/>
                </a:path>
              </a:pathLst>
            </a:custGeom>
            <a:solidFill>
              <a:srgbClr val="5755FE"/>
            </a:solidFill>
          </p:spPr>
          <p:txBody>
            <a:bodyPr/>
            <a:lstStyle/>
            <a:p>
              <a:endParaRPr lang="en-US"/>
            </a:p>
          </p:txBody>
        </p:sp>
        <p:sp>
          <p:nvSpPr>
            <p:cNvPr id="16" name="TextBox 16"/>
            <p:cNvSpPr txBox="1"/>
            <p:nvPr/>
          </p:nvSpPr>
          <p:spPr>
            <a:xfrm>
              <a:off x="0" y="-38100"/>
              <a:ext cx="1338988" cy="1512934"/>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650651"/>
            <a:ext cx="6375082" cy="551433"/>
          </a:xfrm>
          <a:prstGeom prst="rect">
            <a:avLst/>
          </a:prstGeom>
        </p:spPr>
        <p:txBody>
          <a:bodyPr lIns="0" tIns="0" rIns="0" bIns="0" rtlCol="0" anchor="t">
            <a:spAutoFit/>
          </a:bodyPr>
          <a:lstStyle/>
          <a:p>
            <a:pPr algn="l">
              <a:lnSpc>
                <a:spcPts val="4320"/>
              </a:lnSpc>
            </a:pPr>
            <a:r>
              <a:rPr lang="en-US" sz="3600" b="1" dirty="0">
                <a:solidFill>
                  <a:srgbClr val="FFFFFF"/>
                </a:solidFill>
                <a:latin typeface="Futura Ultra-Bold"/>
                <a:ea typeface="Futura Ultra-Bold"/>
                <a:cs typeface="Futura Ultra-Bold"/>
                <a:sym typeface="Futura Ultra-Bold"/>
              </a:rPr>
              <a:t>A</a:t>
            </a:r>
            <a:r>
              <a:rPr lang="en-US" altLang="zh-CN" sz="3600" b="1" dirty="0">
                <a:solidFill>
                  <a:srgbClr val="FFFFFF"/>
                </a:solidFill>
                <a:latin typeface="Futura Ultra-Bold"/>
                <a:ea typeface="Futura Ultra-Bold"/>
                <a:cs typeface="Futura Ultra-Bold"/>
                <a:sym typeface="Futura Ultra-Bold"/>
              </a:rPr>
              <a:t>genda</a:t>
            </a:r>
            <a:endParaRPr lang="en-US" sz="3600" b="1" dirty="0">
              <a:solidFill>
                <a:srgbClr val="FFFFFF"/>
              </a:solidFill>
              <a:latin typeface="Futura Ultra-Bold"/>
              <a:ea typeface="Futura Ultra-Bold"/>
              <a:cs typeface="Futura Ultra-Bold"/>
              <a:sym typeface="Futura Ultra-Bold"/>
            </a:endParaRPr>
          </a:p>
        </p:txBody>
      </p:sp>
      <p:sp>
        <p:nvSpPr>
          <p:cNvPr id="18" name="TextBox 18"/>
          <p:cNvSpPr txBox="1"/>
          <p:nvPr/>
        </p:nvSpPr>
        <p:spPr>
          <a:xfrm>
            <a:off x="8260235" y="650651"/>
            <a:ext cx="521037" cy="551433"/>
          </a:xfrm>
          <a:prstGeom prst="rect">
            <a:avLst/>
          </a:prstGeom>
        </p:spPr>
        <p:txBody>
          <a:bodyPr lIns="0" tIns="0" rIns="0" bIns="0" rtlCol="0" anchor="t">
            <a:spAutoFit/>
          </a:bodyPr>
          <a:lstStyle/>
          <a:p>
            <a:pPr algn="ctr">
              <a:lnSpc>
                <a:spcPts val="4320"/>
              </a:lnSpc>
            </a:pPr>
            <a:r>
              <a:rPr lang="en-US" sz="3600" b="1" dirty="0">
                <a:solidFill>
                  <a:srgbClr val="5755FE"/>
                </a:solidFill>
                <a:latin typeface="Futura Ultra-Bold"/>
                <a:ea typeface="Futura Ultra-Bold"/>
                <a:cs typeface="Futura Ultra-Bold"/>
                <a:sym typeface="Futura Ultra-Bold"/>
              </a:rPr>
              <a:t>1</a:t>
            </a:r>
          </a:p>
        </p:txBody>
      </p:sp>
      <p:grpSp>
        <p:nvGrpSpPr>
          <p:cNvPr id="19" name="Group 19"/>
          <p:cNvGrpSpPr/>
          <p:nvPr/>
        </p:nvGrpSpPr>
        <p:grpSpPr>
          <a:xfrm>
            <a:off x="2789540" y="3850187"/>
            <a:ext cx="1562289" cy="1562286"/>
            <a:chOff x="0" y="0"/>
            <a:chExt cx="2083052" cy="2083048"/>
          </a:xfrm>
        </p:grpSpPr>
        <p:sp>
          <p:nvSpPr>
            <p:cNvPr id="20" name="Freeform 20"/>
            <p:cNvSpPr/>
            <p:nvPr/>
          </p:nvSpPr>
          <p:spPr>
            <a:xfrm>
              <a:off x="0" y="0"/>
              <a:ext cx="2083054" cy="2083054"/>
            </a:xfrm>
            <a:custGeom>
              <a:avLst/>
              <a:gdLst/>
              <a:ahLst/>
              <a:cxnLst/>
              <a:rect l="l" t="t" r="r" b="b"/>
              <a:pathLst>
                <a:path w="2083054" h="2083054">
                  <a:moveTo>
                    <a:pt x="0" y="1041527"/>
                  </a:moveTo>
                  <a:cubicBezTo>
                    <a:pt x="0" y="1616710"/>
                    <a:pt x="466344" y="2083054"/>
                    <a:pt x="1041527" y="2083054"/>
                  </a:cubicBezTo>
                  <a:cubicBezTo>
                    <a:pt x="1616710" y="2083054"/>
                    <a:pt x="2083054" y="1616710"/>
                    <a:pt x="2083054" y="1041527"/>
                  </a:cubicBezTo>
                  <a:cubicBezTo>
                    <a:pt x="2083054" y="466344"/>
                    <a:pt x="1616710" y="0"/>
                    <a:pt x="1041527" y="0"/>
                  </a:cubicBezTo>
                  <a:cubicBezTo>
                    <a:pt x="466344" y="0"/>
                    <a:pt x="0" y="466344"/>
                    <a:pt x="0" y="1041527"/>
                  </a:cubicBezTo>
                  <a:close/>
                </a:path>
              </a:pathLst>
            </a:custGeom>
            <a:solidFill>
              <a:srgbClr val="FFFFFF"/>
            </a:solidFill>
          </p:spPr>
          <p:txBody>
            <a:bodyPr/>
            <a:lstStyle/>
            <a:p>
              <a:endParaRPr lang="en-US"/>
            </a:p>
          </p:txBody>
        </p:sp>
      </p:grpSp>
      <p:grpSp>
        <p:nvGrpSpPr>
          <p:cNvPr id="21" name="Group 21"/>
          <p:cNvGrpSpPr/>
          <p:nvPr/>
        </p:nvGrpSpPr>
        <p:grpSpPr>
          <a:xfrm>
            <a:off x="13936171" y="3850187"/>
            <a:ext cx="1562289" cy="1562286"/>
            <a:chOff x="0" y="0"/>
            <a:chExt cx="2083052" cy="2083048"/>
          </a:xfrm>
        </p:grpSpPr>
        <p:sp>
          <p:nvSpPr>
            <p:cNvPr id="22" name="Freeform 22"/>
            <p:cNvSpPr/>
            <p:nvPr/>
          </p:nvSpPr>
          <p:spPr>
            <a:xfrm>
              <a:off x="0" y="0"/>
              <a:ext cx="2083054" cy="2083054"/>
            </a:xfrm>
            <a:custGeom>
              <a:avLst/>
              <a:gdLst/>
              <a:ahLst/>
              <a:cxnLst/>
              <a:rect l="l" t="t" r="r" b="b"/>
              <a:pathLst>
                <a:path w="2083054" h="2083054">
                  <a:moveTo>
                    <a:pt x="0" y="1041527"/>
                  </a:moveTo>
                  <a:cubicBezTo>
                    <a:pt x="0" y="1616710"/>
                    <a:pt x="466344" y="2083054"/>
                    <a:pt x="1041527" y="2083054"/>
                  </a:cubicBezTo>
                  <a:cubicBezTo>
                    <a:pt x="1616710" y="2083054"/>
                    <a:pt x="2083054" y="1616710"/>
                    <a:pt x="2083054" y="1041527"/>
                  </a:cubicBezTo>
                  <a:cubicBezTo>
                    <a:pt x="2083054" y="466344"/>
                    <a:pt x="1616710" y="0"/>
                    <a:pt x="1041527" y="0"/>
                  </a:cubicBezTo>
                  <a:cubicBezTo>
                    <a:pt x="466344" y="0"/>
                    <a:pt x="0" y="466344"/>
                    <a:pt x="0" y="1041527"/>
                  </a:cubicBezTo>
                  <a:close/>
                </a:path>
              </a:pathLst>
            </a:custGeom>
            <a:solidFill>
              <a:srgbClr val="FFFFFF"/>
            </a:solidFill>
          </p:spPr>
          <p:txBody>
            <a:bodyPr/>
            <a:lstStyle/>
            <a:p>
              <a:endParaRPr lang="en-US"/>
            </a:p>
          </p:txBody>
        </p:sp>
      </p:grpSp>
      <p:grpSp>
        <p:nvGrpSpPr>
          <p:cNvPr id="23" name="Group 23"/>
          <p:cNvGrpSpPr/>
          <p:nvPr/>
        </p:nvGrpSpPr>
        <p:grpSpPr>
          <a:xfrm>
            <a:off x="8362856" y="3850187"/>
            <a:ext cx="1562289" cy="1562286"/>
            <a:chOff x="0" y="0"/>
            <a:chExt cx="2083052" cy="2083048"/>
          </a:xfrm>
        </p:grpSpPr>
        <p:sp>
          <p:nvSpPr>
            <p:cNvPr id="24" name="Freeform 24"/>
            <p:cNvSpPr/>
            <p:nvPr/>
          </p:nvSpPr>
          <p:spPr>
            <a:xfrm>
              <a:off x="0" y="0"/>
              <a:ext cx="2083054" cy="2083054"/>
            </a:xfrm>
            <a:custGeom>
              <a:avLst/>
              <a:gdLst/>
              <a:ahLst/>
              <a:cxnLst/>
              <a:rect l="l" t="t" r="r" b="b"/>
              <a:pathLst>
                <a:path w="2083054" h="2083054">
                  <a:moveTo>
                    <a:pt x="0" y="1041527"/>
                  </a:moveTo>
                  <a:cubicBezTo>
                    <a:pt x="0" y="1616710"/>
                    <a:pt x="466344" y="2083054"/>
                    <a:pt x="1041527" y="2083054"/>
                  </a:cubicBezTo>
                  <a:cubicBezTo>
                    <a:pt x="1616710" y="2083054"/>
                    <a:pt x="2083054" y="1616710"/>
                    <a:pt x="2083054" y="1041527"/>
                  </a:cubicBezTo>
                  <a:cubicBezTo>
                    <a:pt x="2083054" y="466344"/>
                    <a:pt x="1616710" y="0"/>
                    <a:pt x="1041527" y="0"/>
                  </a:cubicBezTo>
                  <a:cubicBezTo>
                    <a:pt x="466344" y="0"/>
                    <a:pt x="0" y="466344"/>
                    <a:pt x="0" y="1041527"/>
                  </a:cubicBezTo>
                  <a:close/>
                </a:path>
              </a:pathLst>
            </a:custGeom>
            <a:solidFill>
              <a:srgbClr val="FFFFFF"/>
            </a:solidFill>
          </p:spPr>
          <p:txBody>
            <a:bodyPr/>
            <a:lstStyle/>
            <a:p>
              <a:endParaRPr lang="en-US"/>
            </a:p>
          </p:txBody>
        </p:sp>
      </p:grpSp>
      <p:sp>
        <p:nvSpPr>
          <p:cNvPr id="27" name="Freeform 27"/>
          <p:cNvSpPr/>
          <p:nvPr/>
        </p:nvSpPr>
        <p:spPr>
          <a:xfrm>
            <a:off x="8692483" y="4245489"/>
            <a:ext cx="903034" cy="771683"/>
          </a:xfrm>
          <a:custGeom>
            <a:avLst/>
            <a:gdLst/>
            <a:ahLst/>
            <a:cxnLst/>
            <a:rect l="l" t="t" r="r" b="b"/>
            <a:pathLst>
              <a:path w="903034" h="771683">
                <a:moveTo>
                  <a:pt x="0" y="0"/>
                </a:moveTo>
                <a:lnTo>
                  <a:pt x="903034" y="0"/>
                </a:lnTo>
                <a:lnTo>
                  <a:pt x="903034" y="771683"/>
                </a:lnTo>
                <a:lnTo>
                  <a:pt x="0" y="7716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TextBox 28"/>
          <p:cNvSpPr txBox="1"/>
          <p:nvPr/>
        </p:nvSpPr>
        <p:spPr>
          <a:xfrm>
            <a:off x="1159852" y="5724724"/>
            <a:ext cx="4821666" cy="461665"/>
          </a:xfrm>
          <a:prstGeom prst="rect">
            <a:avLst/>
          </a:prstGeom>
        </p:spPr>
        <p:txBody>
          <a:bodyPr lIns="0" tIns="0" rIns="0" bIns="0" rtlCol="0" anchor="t">
            <a:spAutoFit/>
          </a:bodyPr>
          <a:lstStyle/>
          <a:p>
            <a:pPr algn="ctr">
              <a:lnSpc>
                <a:spcPts val="3600"/>
              </a:lnSpc>
            </a:pPr>
            <a:r>
              <a:rPr lang="en-US" sz="3000" b="1" dirty="0">
                <a:solidFill>
                  <a:srgbClr val="FFFFFF"/>
                </a:solidFill>
                <a:latin typeface="Futura Ultra-Bold"/>
                <a:ea typeface="Futura Ultra-Bold"/>
                <a:cs typeface="Futura Ultra-Bold"/>
                <a:sym typeface="Futura Ultra-Bold"/>
              </a:rPr>
              <a:t>Background</a:t>
            </a:r>
          </a:p>
        </p:txBody>
      </p:sp>
      <p:sp>
        <p:nvSpPr>
          <p:cNvPr id="29" name="TextBox 29"/>
          <p:cNvSpPr txBox="1"/>
          <p:nvPr/>
        </p:nvSpPr>
        <p:spPr>
          <a:xfrm>
            <a:off x="1572229" y="6248689"/>
            <a:ext cx="3996912" cy="758541"/>
          </a:xfrm>
          <a:prstGeom prst="rect">
            <a:avLst/>
          </a:prstGeom>
        </p:spPr>
        <p:txBody>
          <a:bodyPr lIns="0" tIns="0" rIns="0" bIns="0" rtlCol="0" anchor="t">
            <a:spAutoFit/>
          </a:bodyPr>
          <a:lstStyle/>
          <a:p>
            <a:pPr algn="ctr">
              <a:lnSpc>
                <a:spcPts val="3240"/>
              </a:lnSpc>
            </a:pPr>
            <a:r>
              <a:rPr lang="en-US" sz="1800" dirty="0">
                <a:solidFill>
                  <a:srgbClr val="FFFFFF"/>
                </a:solidFill>
                <a:latin typeface="Futura"/>
                <a:ea typeface="Futura"/>
                <a:cs typeface="Futura"/>
                <a:sym typeface="Futura"/>
              </a:rPr>
              <a:t>Problem Statement</a:t>
            </a:r>
          </a:p>
          <a:p>
            <a:pPr algn="ctr">
              <a:lnSpc>
                <a:spcPts val="3240"/>
              </a:lnSpc>
            </a:pPr>
            <a:r>
              <a:rPr lang="en-US" dirty="0">
                <a:solidFill>
                  <a:srgbClr val="FFFFFF"/>
                </a:solidFill>
                <a:latin typeface="Futura"/>
                <a:ea typeface="Futura"/>
                <a:cs typeface="Futura"/>
                <a:sym typeface="Futura"/>
              </a:rPr>
              <a:t>Project Objectives</a:t>
            </a:r>
            <a:endParaRPr lang="en-US" sz="1800" dirty="0">
              <a:solidFill>
                <a:srgbClr val="FFFFFF"/>
              </a:solidFill>
              <a:latin typeface="Futura"/>
              <a:ea typeface="Futura"/>
              <a:cs typeface="Futura"/>
              <a:sym typeface="Futura"/>
            </a:endParaRPr>
          </a:p>
        </p:txBody>
      </p:sp>
      <p:sp>
        <p:nvSpPr>
          <p:cNvPr id="30" name="TextBox 30"/>
          <p:cNvSpPr txBox="1"/>
          <p:nvPr/>
        </p:nvSpPr>
        <p:spPr>
          <a:xfrm>
            <a:off x="12718861" y="5724724"/>
            <a:ext cx="3996909" cy="461665"/>
          </a:xfrm>
          <a:prstGeom prst="rect">
            <a:avLst/>
          </a:prstGeom>
        </p:spPr>
        <p:txBody>
          <a:bodyPr lIns="0" tIns="0" rIns="0" bIns="0" rtlCol="0" anchor="t">
            <a:spAutoFit/>
          </a:bodyPr>
          <a:lstStyle/>
          <a:p>
            <a:pPr algn="ctr">
              <a:lnSpc>
                <a:spcPts val="3600"/>
              </a:lnSpc>
            </a:pPr>
            <a:r>
              <a:rPr lang="en-US" sz="3000" b="1" dirty="0">
                <a:solidFill>
                  <a:srgbClr val="FFFFFF"/>
                </a:solidFill>
                <a:latin typeface="Futura Ultra-Bold"/>
                <a:ea typeface="Futura Ultra-Bold"/>
                <a:cs typeface="Futura Ultra-Bold"/>
                <a:sym typeface="Futura Ultra-Bold"/>
              </a:rPr>
              <a:t>Process</a:t>
            </a:r>
          </a:p>
        </p:txBody>
      </p:sp>
      <p:sp>
        <p:nvSpPr>
          <p:cNvPr id="31" name="TextBox 31"/>
          <p:cNvSpPr txBox="1"/>
          <p:nvPr/>
        </p:nvSpPr>
        <p:spPr>
          <a:xfrm>
            <a:off x="12718859" y="6248689"/>
            <a:ext cx="3996912" cy="1168910"/>
          </a:xfrm>
          <a:prstGeom prst="rect">
            <a:avLst/>
          </a:prstGeom>
        </p:spPr>
        <p:txBody>
          <a:bodyPr lIns="0" tIns="0" rIns="0" bIns="0" rtlCol="0" anchor="t">
            <a:spAutoFit/>
          </a:bodyPr>
          <a:lstStyle/>
          <a:p>
            <a:pPr algn="ctr">
              <a:lnSpc>
                <a:spcPts val="3240"/>
              </a:lnSpc>
            </a:pPr>
            <a:r>
              <a:rPr lang="en-US" dirty="0">
                <a:solidFill>
                  <a:srgbClr val="FFFFFF"/>
                </a:solidFill>
                <a:latin typeface="Futura"/>
                <a:ea typeface="Futura"/>
                <a:cs typeface="Futura"/>
                <a:sym typeface="Futura"/>
              </a:rPr>
              <a:t>I</a:t>
            </a:r>
            <a:r>
              <a:rPr lang="en-US" altLang="zh-CN" dirty="0">
                <a:solidFill>
                  <a:srgbClr val="FFFFFF"/>
                </a:solidFill>
                <a:latin typeface="Futura"/>
                <a:ea typeface="Futura"/>
                <a:cs typeface="Futura"/>
                <a:sym typeface="Futura"/>
              </a:rPr>
              <a:t>nput /Output</a:t>
            </a:r>
            <a:endParaRPr lang="en-US" dirty="0">
              <a:solidFill>
                <a:srgbClr val="FFFFFF"/>
              </a:solidFill>
              <a:latin typeface="Futura"/>
              <a:ea typeface="Futura"/>
              <a:cs typeface="Futura"/>
              <a:sym typeface="Futura"/>
            </a:endParaRPr>
          </a:p>
          <a:p>
            <a:pPr algn="ctr">
              <a:lnSpc>
                <a:spcPts val="3240"/>
              </a:lnSpc>
            </a:pPr>
            <a:r>
              <a:rPr lang="en-US" dirty="0">
                <a:solidFill>
                  <a:srgbClr val="FFFFFF"/>
                </a:solidFill>
                <a:latin typeface="Futura"/>
                <a:ea typeface="Futura"/>
                <a:cs typeface="Futura"/>
                <a:sym typeface="Futura"/>
              </a:rPr>
              <a:t>Data Preparation</a:t>
            </a:r>
          </a:p>
          <a:p>
            <a:pPr algn="ctr">
              <a:lnSpc>
                <a:spcPts val="3240"/>
              </a:lnSpc>
            </a:pPr>
            <a:r>
              <a:rPr lang="en-US" dirty="0">
                <a:solidFill>
                  <a:srgbClr val="FFFFFF"/>
                </a:solidFill>
                <a:latin typeface="Futura"/>
                <a:ea typeface="Futura"/>
                <a:cs typeface="Futura"/>
              </a:rPr>
              <a:t>Progress</a:t>
            </a:r>
          </a:p>
        </p:txBody>
      </p:sp>
      <p:sp>
        <p:nvSpPr>
          <p:cNvPr id="32" name="TextBox 32"/>
          <p:cNvSpPr txBox="1"/>
          <p:nvPr/>
        </p:nvSpPr>
        <p:spPr>
          <a:xfrm>
            <a:off x="7145544" y="5724724"/>
            <a:ext cx="3996912" cy="461665"/>
          </a:xfrm>
          <a:prstGeom prst="rect">
            <a:avLst/>
          </a:prstGeom>
        </p:spPr>
        <p:txBody>
          <a:bodyPr lIns="0" tIns="0" rIns="0" bIns="0" rtlCol="0" anchor="t">
            <a:spAutoFit/>
          </a:bodyPr>
          <a:lstStyle/>
          <a:p>
            <a:pPr algn="ctr">
              <a:lnSpc>
                <a:spcPts val="3600"/>
              </a:lnSpc>
            </a:pPr>
            <a:r>
              <a:rPr lang="en-US" sz="3000" b="1" dirty="0">
                <a:solidFill>
                  <a:srgbClr val="FFFFFF"/>
                </a:solidFill>
                <a:latin typeface="Futura Ultra-Bold"/>
                <a:ea typeface="Futura Ultra-Bold"/>
                <a:cs typeface="Futura Ultra-Bold"/>
                <a:sym typeface="Futura Ultra-Bold"/>
              </a:rPr>
              <a:t>Project Scope</a:t>
            </a:r>
          </a:p>
        </p:txBody>
      </p:sp>
      <p:sp>
        <p:nvSpPr>
          <p:cNvPr id="33" name="TextBox 33"/>
          <p:cNvSpPr txBox="1"/>
          <p:nvPr/>
        </p:nvSpPr>
        <p:spPr>
          <a:xfrm>
            <a:off x="7145544" y="6248689"/>
            <a:ext cx="3996912" cy="1168910"/>
          </a:xfrm>
          <a:prstGeom prst="rect">
            <a:avLst/>
          </a:prstGeom>
        </p:spPr>
        <p:txBody>
          <a:bodyPr lIns="0" tIns="0" rIns="0" bIns="0" rtlCol="0" anchor="t">
            <a:spAutoFit/>
          </a:bodyPr>
          <a:lstStyle/>
          <a:p>
            <a:pPr algn="ctr">
              <a:lnSpc>
                <a:spcPts val="3240"/>
              </a:lnSpc>
            </a:pPr>
            <a:r>
              <a:rPr lang="en-US" sz="1800" dirty="0">
                <a:solidFill>
                  <a:srgbClr val="FFFFFF"/>
                </a:solidFill>
                <a:latin typeface="Futura"/>
                <a:ea typeface="Futura"/>
                <a:cs typeface="Futura"/>
                <a:sym typeface="Futura"/>
              </a:rPr>
              <a:t>Functional Description</a:t>
            </a:r>
          </a:p>
          <a:p>
            <a:pPr algn="ctr">
              <a:lnSpc>
                <a:spcPts val="3240"/>
              </a:lnSpc>
            </a:pPr>
            <a:r>
              <a:rPr lang="en-US" sz="1800" dirty="0">
                <a:solidFill>
                  <a:srgbClr val="FFFFFF"/>
                </a:solidFill>
                <a:latin typeface="Futura"/>
                <a:ea typeface="Futura"/>
                <a:cs typeface="Futura"/>
                <a:sym typeface="Futura"/>
              </a:rPr>
              <a:t>Technical Approach</a:t>
            </a:r>
          </a:p>
          <a:p>
            <a:pPr algn="ctr">
              <a:lnSpc>
                <a:spcPts val="3240"/>
              </a:lnSpc>
            </a:pPr>
            <a:endParaRPr lang="en-US" sz="1800" dirty="0">
              <a:solidFill>
                <a:srgbClr val="FFFFFF"/>
              </a:solidFill>
              <a:latin typeface="Futura"/>
              <a:ea typeface="Futura"/>
              <a:cs typeface="Futura"/>
              <a:sym typeface="Futura"/>
            </a:endParaRPr>
          </a:p>
        </p:txBody>
      </p:sp>
      <p:pic>
        <p:nvPicPr>
          <p:cNvPr id="34" name="Graphic 33" descr="Research with solid fill">
            <a:extLst>
              <a:ext uri="{FF2B5EF4-FFF2-40B4-BE49-F238E27FC236}">
                <a16:creationId xmlns:a16="http://schemas.microsoft.com/office/drawing/2014/main" id="{59487C68-AF5B-4472-B77D-AF7504C380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5156" y="4119524"/>
            <a:ext cx="1018309" cy="1018309"/>
          </a:xfrm>
          <a:prstGeom prst="rect">
            <a:avLst/>
          </a:prstGeom>
        </p:spPr>
      </p:pic>
      <p:pic>
        <p:nvPicPr>
          <p:cNvPr id="35" name="Graphic 34" descr="Decision chart with solid fill">
            <a:extLst>
              <a:ext uri="{FF2B5EF4-FFF2-40B4-BE49-F238E27FC236}">
                <a16:creationId xmlns:a16="http://schemas.microsoft.com/office/drawing/2014/main" id="{6E994962-00E9-7887-5ED8-3524C5FB63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03428" y="4119523"/>
            <a:ext cx="1037201" cy="10372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5066"/>
            <a:ext cx="8514087" cy="1246496"/>
            <a:chOff x="0" y="0"/>
            <a:chExt cx="11352116" cy="1661994"/>
          </a:xfrm>
        </p:grpSpPr>
        <p:sp>
          <p:nvSpPr>
            <p:cNvPr id="3" name="Freeform 3"/>
            <p:cNvSpPr/>
            <p:nvPr/>
          </p:nvSpPr>
          <p:spPr>
            <a:xfrm>
              <a:off x="0" y="0"/>
              <a:ext cx="11352149" cy="1662049"/>
            </a:xfrm>
            <a:custGeom>
              <a:avLst/>
              <a:gdLst/>
              <a:ahLst/>
              <a:cxnLst/>
              <a:rect l="l" t="t" r="r" b="b"/>
              <a:pathLst>
                <a:path w="11352149" h="1662049">
                  <a:moveTo>
                    <a:pt x="0" y="0"/>
                  </a:moveTo>
                  <a:lnTo>
                    <a:pt x="11352149" y="0"/>
                  </a:lnTo>
                  <a:lnTo>
                    <a:pt x="11352149" y="1662049"/>
                  </a:lnTo>
                  <a:lnTo>
                    <a:pt x="0" y="1662049"/>
                  </a:lnTo>
                  <a:close/>
                </a:path>
              </a:pathLst>
            </a:custGeom>
            <a:solidFill>
              <a:srgbClr val="5755FE"/>
            </a:solidFill>
          </p:spPr>
          <p:txBody>
            <a:bodyPr/>
            <a:lstStyle/>
            <a:p>
              <a:endParaRPr lang="en-US"/>
            </a:p>
          </p:txBody>
        </p:sp>
      </p:grpSp>
      <p:grpSp>
        <p:nvGrpSpPr>
          <p:cNvPr id="4" name="Group 4"/>
          <p:cNvGrpSpPr/>
          <p:nvPr/>
        </p:nvGrpSpPr>
        <p:grpSpPr>
          <a:xfrm>
            <a:off x="7897504" y="375066"/>
            <a:ext cx="1246496" cy="1246496"/>
            <a:chOff x="0" y="0"/>
            <a:chExt cx="1661994" cy="1661994"/>
          </a:xfrm>
        </p:grpSpPr>
        <p:sp>
          <p:nvSpPr>
            <p:cNvPr id="5" name="Freeform 5"/>
            <p:cNvSpPr/>
            <p:nvPr/>
          </p:nvSpPr>
          <p:spPr>
            <a:xfrm>
              <a:off x="0" y="0"/>
              <a:ext cx="1661922" cy="1661922"/>
            </a:xfrm>
            <a:custGeom>
              <a:avLst/>
              <a:gdLst/>
              <a:ahLst/>
              <a:cxnLst/>
              <a:rect l="l" t="t" r="r" b="b"/>
              <a:pathLst>
                <a:path w="1661922" h="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txBody>
            <a:bodyPr/>
            <a:lstStyle/>
            <a:p>
              <a:endParaRPr lang="en-US"/>
            </a:p>
          </p:txBody>
        </p:sp>
      </p:grpSp>
      <p:sp>
        <p:nvSpPr>
          <p:cNvPr id="6" name="TextBox 6"/>
          <p:cNvSpPr txBox="1"/>
          <p:nvPr/>
        </p:nvSpPr>
        <p:spPr>
          <a:xfrm>
            <a:off x="1028700" y="650651"/>
            <a:ext cx="6699093" cy="551433"/>
          </a:xfrm>
          <a:prstGeom prst="rect">
            <a:avLst/>
          </a:prstGeom>
        </p:spPr>
        <p:txBody>
          <a:bodyPr lIns="0" tIns="0" rIns="0" bIns="0" rtlCol="0" anchor="t">
            <a:spAutoFit/>
          </a:bodyPr>
          <a:lstStyle/>
          <a:p>
            <a:pPr algn="l">
              <a:lnSpc>
                <a:spcPts val="4320"/>
              </a:lnSpc>
            </a:pPr>
            <a:r>
              <a:rPr lang="en-US" sz="3600" b="1" dirty="0">
                <a:solidFill>
                  <a:srgbClr val="FFFFFF"/>
                </a:solidFill>
                <a:latin typeface="Futura Ultra-Bold"/>
                <a:ea typeface="Futura Ultra-Bold"/>
                <a:cs typeface="Futura Ultra-Bold"/>
                <a:sym typeface="Futura Ultra-Bold"/>
              </a:rPr>
              <a:t>Background</a:t>
            </a:r>
          </a:p>
        </p:txBody>
      </p:sp>
      <p:grpSp>
        <p:nvGrpSpPr>
          <p:cNvPr id="7" name="Group 7"/>
          <p:cNvGrpSpPr/>
          <p:nvPr/>
        </p:nvGrpSpPr>
        <p:grpSpPr>
          <a:xfrm>
            <a:off x="7979826" y="457388"/>
            <a:ext cx="1081854" cy="1081851"/>
            <a:chOff x="0" y="0"/>
            <a:chExt cx="1442472" cy="1442468"/>
          </a:xfrm>
        </p:grpSpPr>
        <p:sp>
          <p:nvSpPr>
            <p:cNvPr id="8" name="Freeform 8"/>
            <p:cNvSpPr/>
            <p:nvPr/>
          </p:nvSpPr>
          <p:spPr>
            <a:xfrm>
              <a:off x="0" y="0"/>
              <a:ext cx="1442466" cy="1442466"/>
            </a:xfrm>
            <a:custGeom>
              <a:avLst/>
              <a:gdLst/>
              <a:ahLst/>
              <a:cxnLst/>
              <a:rect l="l" t="t" r="r" b="b"/>
              <a:pathLst>
                <a:path w="1442466" h="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txBody>
            <a:bodyPr/>
            <a:lstStyle/>
            <a:p>
              <a:endParaRPr lang="en-US"/>
            </a:p>
          </p:txBody>
        </p:sp>
      </p:grpSp>
      <p:sp>
        <p:nvSpPr>
          <p:cNvPr id="9" name="TextBox 9"/>
          <p:cNvSpPr txBox="1"/>
          <p:nvPr/>
        </p:nvSpPr>
        <p:spPr>
          <a:xfrm>
            <a:off x="8246066" y="650651"/>
            <a:ext cx="549374" cy="551433"/>
          </a:xfrm>
          <a:prstGeom prst="rect">
            <a:avLst/>
          </a:prstGeom>
        </p:spPr>
        <p:txBody>
          <a:bodyPr lIns="0" tIns="0" rIns="0" bIns="0" rtlCol="0" anchor="t">
            <a:spAutoFit/>
          </a:bodyPr>
          <a:lstStyle/>
          <a:p>
            <a:pPr algn="ctr">
              <a:lnSpc>
                <a:spcPts val="4320"/>
              </a:lnSpc>
            </a:pPr>
            <a:r>
              <a:rPr lang="en-US" sz="3600" b="1" dirty="0">
                <a:solidFill>
                  <a:srgbClr val="5755FE"/>
                </a:solidFill>
                <a:latin typeface="Futura Ultra-Bold"/>
                <a:ea typeface="Futura Ultra-Bold"/>
                <a:cs typeface="Futura Ultra-Bold"/>
                <a:sym typeface="Futura Ultra-Bold"/>
              </a:rPr>
              <a:t>2</a:t>
            </a:r>
          </a:p>
        </p:txBody>
      </p:sp>
      <p:grpSp>
        <p:nvGrpSpPr>
          <p:cNvPr id="12" name="Group 12"/>
          <p:cNvGrpSpPr/>
          <p:nvPr/>
        </p:nvGrpSpPr>
        <p:grpSpPr>
          <a:xfrm>
            <a:off x="1042988" y="3276352"/>
            <a:ext cx="8101012" cy="5599761"/>
            <a:chOff x="0" y="0"/>
            <a:chExt cx="10801350" cy="7466348"/>
          </a:xfrm>
        </p:grpSpPr>
        <p:sp>
          <p:nvSpPr>
            <p:cNvPr id="13" name="Freeform 13"/>
            <p:cNvSpPr/>
            <p:nvPr/>
          </p:nvSpPr>
          <p:spPr>
            <a:xfrm>
              <a:off x="0" y="0"/>
              <a:ext cx="10801350" cy="7466330"/>
            </a:xfrm>
            <a:custGeom>
              <a:avLst/>
              <a:gdLst/>
              <a:ahLst/>
              <a:cxnLst/>
              <a:rect l="l" t="t" r="r" b="b"/>
              <a:pathLst>
                <a:path w="10801350" h="7466330">
                  <a:moveTo>
                    <a:pt x="0" y="0"/>
                  </a:moveTo>
                  <a:lnTo>
                    <a:pt x="10801350" y="0"/>
                  </a:lnTo>
                  <a:lnTo>
                    <a:pt x="10801350" y="7466330"/>
                  </a:lnTo>
                  <a:lnTo>
                    <a:pt x="0" y="7466330"/>
                  </a:lnTo>
                  <a:close/>
                </a:path>
              </a:pathLst>
            </a:custGeom>
            <a:solidFill>
              <a:srgbClr val="5755FE"/>
            </a:solidFill>
          </p:spPr>
          <p:txBody>
            <a:bodyPr/>
            <a:lstStyle/>
            <a:p>
              <a:endParaRPr lang="en-US"/>
            </a:p>
          </p:txBody>
        </p:sp>
      </p:grpSp>
      <p:sp>
        <p:nvSpPr>
          <p:cNvPr id="14" name="TextBox 14"/>
          <p:cNvSpPr txBox="1"/>
          <p:nvPr/>
        </p:nvSpPr>
        <p:spPr>
          <a:xfrm>
            <a:off x="1593410" y="4139755"/>
            <a:ext cx="5387848" cy="461665"/>
          </a:xfrm>
          <a:prstGeom prst="rect">
            <a:avLst/>
          </a:prstGeom>
        </p:spPr>
        <p:txBody>
          <a:bodyPr lIns="0" tIns="0" rIns="0" bIns="0" rtlCol="0" anchor="t">
            <a:spAutoFit/>
          </a:bodyPr>
          <a:lstStyle/>
          <a:p>
            <a:pPr algn="l">
              <a:lnSpc>
                <a:spcPts val="3600"/>
              </a:lnSpc>
            </a:pPr>
            <a:r>
              <a:rPr lang="en-US" sz="3000" b="1" dirty="0">
                <a:solidFill>
                  <a:srgbClr val="FFFFFF"/>
                </a:solidFill>
                <a:latin typeface="Futura Ultra-Bold"/>
                <a:ea typeface="Futura Ultra-Bold"/>
                <a:cs typeface="Futura Ultra-Bold"/>
                <a:sym typeface="Futura Ultra-Bold"/>
              </a:rPr>
              <a:t>Problem Statement</a:t>
            </a:r>
          </a:p>
        </p:txBody>
      </p:sp>
      <p:sp>
        <p:nvSpPr>
          <p:cNvPr id="15" name="TextBox 15"/>
          <p:cNvSpPr txBox="1"/>
          <p:nvPr/>
        </p:nvSpPr>
        <p:spPr>
          <a:xfrm>
            <a:off x="1546799" y="4686300"/>
            <a:ext cx="7093389" cy="4451860"/>
          </a:xfrm>
          <a:prstGeom prst="rect">
            <a:avLst/>
          </a:prstGeom>
        </p:spPr>
        <p:txBody>
          <a:bodyPr wrap="square" lIns="0" tIns="0" rIns="0" bIns="0" rtlCol="0" anchor="t">
            <a:spAutoFit/>
          </a:bodyPr>
          <a:lstStyle/>
          <a:p>
            <a:pPr marL="162877" lvl="1" algn="l">
              <a:lnSpc>
                <a:spcPts val="3240"/>
              </a:lnSpc>
            </a:pPr>
            <a:r>
              <a:rPr lang="en-US" sz="1800" dirty="0">
                <a:solidFill>
                  <a:srgbClr val="FFFFFF"/>
                </a:solidFill>
                <a:latin typeface="Futura"/>
                <a:ea typeface="Futura"/>
                <a:cs typeface="Futura"/>
                <a:sym typeface="Futura"/>
              </a:rPr>
              <a:t>Traffic collisions are typically caused by a combination of factors related to three essential elements of the road traffic system: the road user, the vehicle, and the road system. We will refer to these contributing factors as the human, vehicular, and environmental factors, respectively. Refer to Figure 1. Among them, human factors are cited as probable causes in 80 to over 90 per cent of collisions.</a:t>
            </a:r>
          </a:p>
          <a:p>
            <a:pPr marL="162877" lvl="1">
              <a:lnSpc>
                <a:spcPts val="3240"/>
              </a:lnSpc>
            </a:pPr>
            <a:r>
              <a:rPr lang="en-US" sz="1800" dirty="0">
                <a:solidFill>
                  <a:srgbClr val="FFFFFF"/>
                </a:solidFill>
                <a:latin typeface="Futura"/>
                <a:ea typeface="Futura"/>
                <a:cs typeface="Futura"/>
                <a:sym typeface="Futura"/>
              </a:rPr>
              <a:t>Distracted driving behaviors, such as smoking, dozing off, and using mobile phones, contribute significantly to road accidents and fatalities.</a:t>
            </a:r>
          </a:p>
          <a:p>
            <a:pPr marL="162877" lvl="1" algn="l">
              <a:lnSpc>
                <a:spcPts val="3240"/>
              </a:lnSpc>
            </a:pPr>
            <a:endParaRPr lang="en-US" sz="1800" dirty="0">
              <a:solidFill>
                <a:srgbClr val="FFFFFF"/>
              </a:solidFill>
              <a:latin typeface="Futura"/>
              <a:ea typeface="Futura"/>
              <a:cs typeface="Futura"/>
              <a:sym typeface="Futura"/>
            </a:endParaRPr>
          </a:p>
          <a:p>
            <a:pPr marL="162877" lvl="1" algn="l">
              <a:lnSpc>
                <a:spcPts val="3240"/>
              </a:lnSpc>
            </a:pPr>
            <a:endParaRPr lang="en-US" sz="1800" dirty="0">
              <a:solidFill>
                <a:srgbClr val="FFFFFF"/>
              </a:solidFill>
              <a:latin typeface="Futura"/>
              <a:ea typeface="Futura"/>
              <a:cs typeface="Futura"/>
              <a:sym typeface="Futura"/>
            </a:endParaRPr>
          </a:p>
        </p:txBody>
      </p:sp>
      <p:pic>
        <p:nvPicPr>
          <p:cNvPr id="21" name="Picture 20" descr="A diagram of a vehicle road system&#10;&#10;Description automatically generated">
            <a:extLst>
              <a:ext uri="{FF2B5EF4-FFF2-40B4-BE49-F238E27FC236}">
                <a16:creationId xmlns:a16="http://schemas.microsoft.com/office/drawing/2014/main" id="{A5F5712A-02A2-06AC-D0FD-169E0C01F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400" y="4368582"/>
            <a:ext cx="8730900" cy="330901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3574-5F0E-B6C4-C2E0-D17FBDF942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F233B6E-2654-861A-7927-B6F6699CE924}"/>
              </a:ext>
            </a:extLst>
          </p:cNvPr>
          <p:cNvGrpSpPr/>
          <p:nvPr/>
        </p:nvGrpSpPr>
        <p:grpSpPr>
          <a:xfrm>
            <a:off x="0" y="375066"/>
            <a:ext cx="8514087" cy="1246496"/>
            <a:chOff x="0" y="0"/>
            <a:chExt cx="11352116" cy="1661994"/>
          </a:xfrm>
        </p:grpSpPr>
        <p:sp>
          <p:nvSpPr>
            <p:cNvPr id="3" name="Freeform 3">
              <a:extLst>
                <a:ext uri="{FF2B5EF4-FFF2-40B4-BE49-F238E27FC236}">
                  <a16:creationId xmlns:a16="http://schemas.microsoft.com/office/drawing/2014/main" id="{3EAB73BD-B01A-7895-1E1E-A942B901C5EF}"/>
                </a:ext>
              </a:extLst>
            </p:cNvPr>
            <p:cNvSpPr/>
            <p:nvPr/>
          </p:nvSpPr>
          <p:spPr>
            <a:xfrm>
              <a:off x="0" y="0"/>
              <a:ext cx="11352149" cy="1662049"/>
            </a:xfrm>
            <a:custGeom>
              <a:avLst/>
              <a:gdLst/>
              <a:ahLst/>
              <a:cxnLst/>
              <a:rect l="l" t="t" r="r" b="b"/>
              <a:pathLst>
                <a:path w="11352149" h="1662049">
                  <a:moveTo>
                    <a:pt x="0" y="0"/>
                  </a:moveTo>
                  <a:lnTo>
                    <a:pt x="11352149" y="0"/>
                  </a:lnTo>
                  <a:lnTo>
                    <a:pt x="11352149" y="1662049"/>
                  </a:lnTo>
                  <a:lnTo>
                    <a:pt x="0" y="1662049"/>
                  </a:lnTo>
                  <a:close/>
                </a:path>
              </a:pathLst>
            </a:custGeom>
            <a:solidFill>
              <a:srgbClr val="5755FE"/>
            </a:solidFill>
          </p:spPr>
          <p:txBody>
            <a:bodyPr/>
            <a:lstStyle/>
            <a:p>
              <a:endParaRPr lang="en-US"/>
            </a:p>
          </p:txBody>
        </p:sp>
      </p:grpSp>
      <p:grpSp>
        <p:nvGrpSpPr>
          <p:cNvPr id="4" name="Group 4">
            <a:extLst>
              <a:ext uri="{FF2B5EF4-FFF2-40B4-BE49-F238E27FC236}">
                <a16:creationId xmlns:a16="http://schemas.microsoft.com/office/drawing/2014/main" id="{DA31F8EA-52A3-F463-55BC-BFA070984A4B}"/>
              </a:ext>
            </a:extLst>
          </p:cNvPr>
          <p:cNvGrpSpPr/>
          <p:nvPr/>
        </p:nvGrpSpPr>
        <p:grpSpPr>
          <a:xfrm>
            <a:off x="7897504" y="375066"/>
            <a:ext cx="1246496" cy="1246496"/>
            <a:chOff x="0" y="0"/>
            <a:chExt cx="1661994" cy="1661994"/>
          </a:xfrm>
        </p:grpSpPr>
        <p:sp>
          <p:nvSpPr>
            <p:cNvPr id="5" name="Freeform 5">
              <a:extLst>
                <a:ext uri="{FF2B5EF4-FFF2-40B4-BE49-F238E27FC236}">
                  <a16:creationId xmlns:a16="http://schemas.microsoft.com/office/drawing/2014/main" id="{D9E47BCF-A278-588E-DE2B-305EF40DC94E}"/>
                </a:ext>
              </a:extLst>
            </p:cNvPr>
            <p:cNvSpPr/>
            <p:nvPr/>
          </p:nvSpPr>
          <p:spPr>
            <a:xfrm>
              <a:off x="0" y="0"/>
              <a:ext cx="1661922" cy="1661922"/>
            </a:xfrm>
            <a:custGeom>
              <a:avLst/>
              <a:gdLst/>
              <a:ahLst/>
              <a:cxnLst/>
              <a:rect l="l" t="t" r="r" b="b"/>
              <a:pathLst>
                <a:path w="1661922" h="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txBody>
            <a:bodyPr/>
            <a:lstStyle/>
            <a:p>
              <a:endParaRPr lang="en-US"/>
            </a:p>
          </p:txBody>
        </p:sp>
      </p:grpSp>
      <p:sp>
        <p:nvSpPr>
          <p:cNvPr id="6" name="TextBox 6">
            <a:extLst>
              <a:ext uri="{FF2B5EF4-FFF2-40B4-BE49-F238E27FC236}">
                <a16:creationId xmlns:a16="http://schemas.microsoft.com/office/drawing/2014/main" id="{24E6747A-27CD-3A2F-DEF5-E987E871FE52}"/>
              </a:ext>
            </a:extLst>
          </p:cNvPr>
          <p:cNvSpPr txBox="1"/>
          <p:nvPr/>
        </p:nvSpPr>
        <p:spPr>
          <a:xfrm>
            <a:off x="1028700" y="650651"/>
            <a:ext cx="6699093" cy="551433"/>
          </a:xfrm>
          <a:prstGeom prst="rect">
            <a:avLst/>
          </a:prstGeom>
        </p:spPr>
        <p:txBody>
          <a:bodyPr lIns="0" tIns="0" rIns="0" bIns="0" rtlCol="0" anchor="t">
            <a:spAutoFit/>
          </a:bodyPr>
          <a:lstStyle/>
          <a:p>
            <a:pPr algn="l">
              <a:lnSpc>
                <a:spcPts val="4320"/>
              </a:lnSpc>
            </a:pPr>
            <a:r>
              <a:rPr lang="en-US" sz="3600" b="1" dirty="0">
                <a:solidFill>
                  <a:srgbClr val="FFFFFF"/>
                </a:solidFill>
                <a:latin typeface="Futura Ultra-Bold"/>
                <a:ea typeface="Futura Ultra-Bold"/>
                <a:cs typeface="Futura Ultra-Bold"/>
                <a:sym typeface="Futura Ultra-Bold"/>
              </a:rPr>
              <a:t>Background</a:t>
            </a:r>
          </a:p>
        </p:txBody>
      </p:sp>
      <p:grpSp>
        <p:nvGrpSpPr>
          <p:cNvPr id="7" name="Group 7">
            <a:extLst>
              <a:ext uri="{FF2B5EF4-FFF2-40B4-BE49-F238E27FC236}">
                <a16:creationId xmlns:a16="http://schemas.microsoft.com/office/drawing/2014/main" id="{34940B59-4187-D417-5E1F-1FCAF4200A22}"/>
              </a:ext>
            </a:extLst>
          </p:cNvPr>
          <p:cNvGrpSpPr/>
          <p:nvPr/>
        </p:nvGrpSpPr>
        <p:grpSpPr>
          <a:xfrm>
            <a:off x="7979826" y="457388"/>
            <a:ext cx="1081854" cy="1081851"/>
            <a:chOff x="0" y="0"/>
            <a:chExt cx="1442472" cy="1442468"/>
          </a:xfrm>
        </p:grpSpPr>
        <p:sp>
          <p:nvSpPr>
            <p:cNvPr id="8" name="Freeform 8">
              <a:extLst>
                <a:ext uri="{FF2B5EF4-FFF2-40B4-BE49-F238E27FC236}">
                  <a16:creationId xmlns:a16="http://schemas.microsoft.com/office/drawing/2014/main" id="{E346C41F-8BA4-2D69-0700-9EB362854C79}"/>
                </a:ext>
              </a:extLst>
            </p:cNvPr>
            <p:cNvSpPr/>
            <p:nvPr/>
          </p:nvSpPr>
          <p:spPr>
            <a:xfrm>
              <a:off x="0" y="0"/>
              <a:ext cx="1442466" cy="1442466"/>
            </a:xfrm>
            <a:custGeom>
              <a:avLst/>
              <a:gdLst/>
              <a:ahLst/>
              <a:cxnLst/>
              <a:rect l="l" t="t" r="r" b="b"/>
              <a:pathLst>
                <a:path w="1442466" h="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txBody>
            <a:bodyPr/>
            <a:lstStyle/>
            <a:p>
              <a:endParaRPr lang="en-US"/>
            </a:p>
          </p:txBody>
        </p:sp>
      </p:grpSp>
      <p:sp>
        <p:nvSpPr>
          <p:cNvPr id="9" name="TextBox 9">
            <a:extLst>
              <a:ext uri="{FF2B5EF4-FFF2-40B4-BE49-F238E27FC236}">
                <a16:creationId xmlns:a16="http://schemas.microsoft.com/office/drawing/2014/main" id="{B33CC9EF-EAA4-9C68-7170-8BAB6119E5A8}"/>
              </a:ext>
            </a:extLst>
          </p:cNvPr>
          <p:cNvSpPr txBox="1"/>
          <p:nvPr/>
        </p:nvSpPr>
        <p:spPr>
          <a:xfrm>
            <a:off x="8246066" y="650651"/>
            <a:ext cx="549374" cy="551433"/>
          </a:xfrm>
          <a:prstGeom prst="rect">
            <a:avLst/>
          </a:prstGeom>
        </p:spPr>
        <p:txBody>
          <a:bodyPr lIns="0" tIns="0" rIns="0" bIns="0" rtlCol="0" anchor="t">
            <a:spAutoFit/>
          </a:bodyPr>
          <a:lstStyle/>
          <a:p>
            <a:pPr algn="ctr">
              <a:lnSpc>
                <a:spcPts val="4320"/>
              </a:lnSpc>
            </a:pPr>
            <a:r>
              <a:rPr lang="en-US" sz="3600" b="1" dirty="0">
                <a:solidFill>
                  <a:srgbClr val="5755FE"/>
                </a:solidFill>
                <a:latin typeface="Futura Ultra-Bold"/>
                <a:ea typeface="Futura Ultra-Bold"/>
                <a:cs typeface="Futura Ultra-Bold"/>
                <a:sym typeface="Futura Ultra-Bold"/>
              </a:rPr>
              <a:t>2</a:t>
            </a:r>
          </a:p>
        </p:txBody>
      </p:sp>
      <p:grpSp>
        <p:nvGrpSpPr>
          <p:cNvPr id="12" name="Group 12">
            <a:extLst>
              <a:ext uri="{FF2B5EF4-FFF2-40B4-BE49-F238E27FC236}">
                <a16:creationId xmlns:a16="http://schemas.microsoft.com/office/drawing/2014/main" id="{0D0DBE64-DCEA-4C4B-5E87-D7C73836E34E}"/>
              </a:ext>
            </a:extLst>
          </p:cNvPr>
          <p:cNvGrpSpPr/>
          <p:nvPr/>
        </p:nvGrpSpPr>
        <p:grpSpPr>
          <a:xfrm>
            <a:off x="1042988" y="3276352"/>
            <a:ext cx="12063412" cy="5599761"/>
            <a:chOff x="0" y="0"/>
            <a:chExt cx="10801350" cy="7466348"/>
          </a:xfrm>
        </p:grpSpPr>
        <p:sp>
          <p:nvSpPr>
            <p:cNvPr id="13" name="Freeform 13">
              <a:extLst>
                <a:ext uri="{FF2B5EF4-FFF2-40B4-BE49-F238E27FC236}">
                  <a16:creationId xmlns:a16="http://schemas.microsoft.com/office/drawing/2014/main" id="{136D94A6-EC34-4B2D-DA00-787B538607CF}"/>
                </a:ext>
              </a:extLst>
            </p:cNvPr>
            <p:cNvSpPr/>
            <p:nvPr/>
          </p:nvSpPr>
          <p:spPr>
            <a:xfrm>
              <a:off x="0" y="0"/>
              <a:ext cx="10801350" cy="7466330"/>
            </a:xfrm>
            <a:custGeom>
              <a:avLst/>
              <a:gdLst/>
              <a:ahLst/>
              <a:cxnLst/>
              <a:rect l="l" t="t" r="r" b="b"/>
              <a:pathLst>
                <a:path w="10801350" h="7466330">
                  <a:moveTo>
                    <a:pt x="0" y="0"/>
                  </a:moveTo>
                  <a:lnTo>
                    <a:pt x="10801350" y="0"/>
                  </a:lnTo>
                  <a:lnTo>
                    <a:pt x="10801350" y="7466330"/>
                  </a:lnTo>
                  <a:lnTo>
                    <a:pt x="0" y="7466330"/>
                  </a:lnTo>
                  <a:close/>
                </a:path>
              </a:pathLst>
            </a:custGeom>
            <a:solidFill>
              <a:srgbClr val="5755FE"/>
            </a:solidFill>
          </p:spPr>
          <p:txBody>
            <a:bodyPr/>
            <a:lstStyle/>
            <a:p>
              <a:endParaRPr lang="en-US"/>
            </a:p>
          </p:txBody>
        </p:sp>
      </p:grpSp>
      <p:sp>
        <p:nvSpPr>
          <p:cNvPr id="14" name="TextBox 14">
            <a:extLst>
              <a:ext uri="{FF2B5EF4-FFF2-40B4-BE49-F238E27FC236}">
                <a16:creationId xmlns:a16="http://schemas.microsoft.com/office/drawing/2014/main" id="{488FD1FD-BF27-813D-6A16-B5429589E85C}"/>
              </a:ext>
            </a:extLst>
          </p:cNvPr>
          <p:cNvSpPr txBox="1"/>
          <p:nvPr/>
        </p:nvSpPr>
        <p:spPr>
          <a:xfrm>
            <a:off x="1593410" y="4139755"/>
            <a:ext cx="5387848" cy="461665"/>
          </a:xfrm>
          <a:prstGeom prst="rect">
            <a:avLst/>
          </a:prstGeom>
        </p:spPr>
        <p:txBody>
          <a:bodyPr lIns="0" tIns="0" rIns="0" bIns="0" rtlCol="0" anchor="t">
            <a:spAutoFit/>
          </a:bodyPr>
          <a:lstStyle/>
          <a:p>
            <a:pPr algn="l">
              <a:lnSpc>
                <a:spcPts val="3600"/>
              </a:lnSpc>
            </a:pPr>
            <a:r>
              <a:rPr lang="en-US" sz="3000" b="1" dirty="0">
                <a:solidFill>
                  <a:srgbClr val="FFFFFF"/>
                </a:solidFill>
                <a:latin typeface="Futura Ultra-Bold"/>
                <a:ea typeface="Futura Ultra-Bold"/>
                <a:cs typeface="Futura Ultra-Bold"/>
                <a:sym typeface="Futura Ultra-Bold"/>
              </a:rPr>
              <a:t>Problem objectives</a:t>
            </a:r>
          </a:p>
        </p:txBody>
      </p:sp>
      <p:sp>
        <p:nvSpPr>
          <p:cNvPr id="15" name="TextBox 15">
            <a:extLst>
              <a:ext uri="{FF2B5EF4-FFF2-40B4-BE49-F238E27FC236}">
                <a16:creationId xmlns:a16="http://schemas.microsoft.com/office/drawing/2014/main" id="{50A4B9B2-D05B-7317-1579-4FFC36AD66D7}"/>
              </a:ext>
            </a:extLst>
          </p:cNvPr>
          <p:cNvSpPr txBox="1"/>
          <p:nvPr/>
        </p:nvSpPr>
        <p:spPr>
          <a:xfrm>
            <a:off x="1593410" y="4991100"/>
            <a:ext cx="7248641" cy="3220753"/>
          </a:xfrm>
          <a:prstGeom prst="rect">
            <a:avLst/>
          </a:prstGeom>
        </p:spPr>
        <p:txBody>
          <a:bodyPr wrap="square" lIns="0" tIns="0" rIns="0" bIns="0" rtlCol="0" anchor="t">
            <a:spAutoFit/>
          </a:bodyPr>
          <a:lstStyle/>
          <a:p>
            <a:pPr marL="162877" lvl="1" algn="l">
              <a:lnSpc>
                <a:spcPts val="3240"/>
              </a:lnSpc>
            </a:pPr>
            <a:r>
              <a:rPr lang="en-US" sz="1800" dirty="0">
                <a:solidFill>
                  <a:srgbClr val="FFFFFF"/>
                </a:solidFill>
                <a:latin typeface="Futura"/>
                <a:ea typeface="Futura"/>
                <a:cs typeface="Futura"/>
                <a:sym typeface="Futura"/>
              </a:rPr>
              <a:t>Driver Dangerous Behavior Detection System can play a pivotal role in improving road safety by providing timely warnings and helping reduce accident rates.</a:t>
            </a:r>
          </a:p>
          <a:p>
            <a:pPr marL="162877" lvl="1" algn="l">
              <a:lnSpc>
                <a:spcPts val="3240"/>
              </a:lnSpc>
            </a:pPr>
            <a:endParaRPr lang="en-US" sz="1800" dirty="0">
              <a:solidFill>
                <a:srgbClr val="FFFFFF"/>
              </a:solidFill>
              <a:latin typeface="Futura"/>
              <a:ea typeface="Futura"/>
              <a:cs typeface="Futura"/>
              <a:sym typeface="Futura"/>
            </a:endParaRPr>
          </a:p>
          <a:p>
            <a:pPr marL="162877" lvl="1" algn="l">
              <a:lnSpc>
                <a:spcPts val="3240"/>
              </a:lnSpc>
            </a:pPr>
            <a:r>
              <a:rPr lang="en-US" sz="1800" dirty="0">
                <a:solidFill>
                  <a:srgbClr val="FFFFFF"/>
                </a:solidFill>
                <a:latin typeface="Futura"/>
                <a:ea typeface="Futura"/>
                <a:cs typeface="Futura"/>
                <a:sym typeface="Futura"/>
              </a:rPr>
              <a:t>Such systems can act as a preventive measure, alerting drivers or taking automated actions to avoid potential accidents.</a:t>
            </a:r>
          </a:p>
          <a:p>
            <a:pPr marL="162877" lvl="1" algn="l">
              <a:lnSpc>
                <a:spcPts val="3240"/>
              </a:lnSpc>
            </a:pPr>
            <a:endParaRPr lang="en-US" sz="1800" dirty="0">
              <a:solidFill>
                <a:srgbClr val="FFFFFF"/>
              </a:solidFill>
              <a:latin typeface="Futura"/>
              <a:ea typeface="Futura"/>
              <a:cs typeface="Futura"/>
              <a:sym typeface="Futura"/>
            </a:endParaRPr>
          </a:p>
          <a:p>
            <a:pPr marL="162877" lvl="1" algn="l">
              <a:lnSpc>
                <a:spcPts val="3240"/>
              </a:lnSpc>
            </a:pPr>
            <a:endParaRPr lang="en-US" sz="1800" dirty="0">
              <a:solidFill>
                <a:srgbClr val="FFFFFF"/>
              </a:solidFill>
              <a:latin typeface="Futura"/>
              <a:ea typeface="Futura"/>
              <a:cs typeface="Futura"/>
              <a:sym typeface="Futura"/>
            </a:endParaRPr>
          </a:p>
        </p:txBody>
      </p:sp>
      <p:pic>
        <p:nvPicPr>
          <p:cNvPr id="11" name="Graphic 10">
            <a:extLst>
              <a:ext uri="{FF2B5EF4-FFF2-40B4-BE49-F238E27FC236}">
                <a16:creationId xmlns:a16="http://schemas.microsoft.com/office/drawing/2014/main" id="{26D8C09E-BFB3-72DE-DCC6-1AF9348246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39400" y="3543300"/>
            <a:ext cx="5334000" cy="5334000"/>
          </a:xfrm>
          <a:prstGeom prst="rect">
            <a:avLst/>
          </a:prstGeom>
        </p:spPr>
      </p:pic>
    </p:spTree>
    <p:extLst>
      <p:ext uri="{BB962C8B-B14F-4D97-AF65-F5344CB8AC3E}">
        <p14:creationId xmlns:p14="http://schemas.microsoft.com/office/powerpoint/2010/main" val="1694879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5066"/>
            <a:ext cx="8514087" cy="1246496"/>
            <a:chOff x="0" y="0"/>
            <a:chExt cx="11352116" cy="1661994"/>
          </a:xfrm>
        </p:grpSpPr>
        <p:sp>
          <p:nvSpPr>
            <p:cNvPr id="3" name="Freeform 3"/>
            <p:cNvSpPr/>
            <p:nvPr/>
          </p:nvSpPr>
          <p:spPr>
            <a:xfrm>
              <a:off x="0" y="0"/>
              <a:ext cx="11352149" cy="1662049"/>
            </a:xfrm>
            <a:custGeom>
              <a:avLst/>
              <a:gdLst/>
              <a:ahLst/>
              <a:cxnLst/>
              <a:rect l="l" t="t" r="r" b="b"/>
              <a:pathLst>
                <a:path w="11352149" h="1662049">
                  <a:moveTo>
                    <a:pt x="0" y="0"/>
                  </a:moveTo>
                  <a:lnTo>
                    <a:pt x="11352149" y="0"/>
                  </a:lnTo>
                  <a:lnTo>
                    <a:pt x="11352149" y="1662049"/>
                  </a:lnTo>
                  <a:lnTo>
                    <a:pt x="0" y="1662049"/>
                  </a:lnTo>
                  <a:close/>
                </a:path>
              </a:pathLst>
            </a:custGeom>
            <a:solidFill>
              <a:srgbClr val="5755FE"/>
            </a:solidFill>
          </p:spPr>
          <p:txBody>
            <a:bodyPr/>
            <a:lstStyle/>
            <a:p>
              <a:endParaRPr lang="en-US"/>
            </a:p>
          </p:txBody>
        </p:sp>
      </p:grpSp>
      <p:grpSp>
        <p:nvGrpSpPr>
          <p:cNvPr id="4" name="Group 4"/>
          <p:cNvGrpSpPr/>
          <p:nvPr/>
        </p:nvGrpSpPr>
        <p:grpSpPr>
          <a:xfrm>
            <a:off x="7897504" y="375066"/>
            <a:ext cx="1246496" cy="1246496"/>
            <a:chOff x="0" y="0"/>
            <a:chExt cx="1661994" cy="1661994"/>
          </a:xfrm>
        </p:grpSpPr>
        <p:sp>
          <p:nvSpPr>
            <p:cNvPr id="5" name="Freeform 5"/>
            <p:cNvSpPr/>
            <p:nvPr/>
          </p:nvSpPr>
          <p:spPr>
            <a:xfrm>
              <a:off x="0" y="0"/>
              <a:ext cx="1661922" cy="1661922"/>
            </a:xfrm>
            <a:custGeom>
              <a:avLst/>
              <a:gdLst/>
              <a:ahLst/>
              <a:cxnLst/>
              <a:rect l="l" t="t" r="r" b="b"/>
              <a:pathLst>
                <a:path w="1661922" h="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txBody>
            <a:bodyPr/>
            <a:lstStyle/>
            <a:p>
              <a:endParaRPr lang="en-US"/>
            </a:p>
          </p:txBody>
        </p:sp>
      </p:grpSp>
      <p:grpSp>
        <p:nvGrpSpPr>
          <p:cNvPr id="6" name="Group 6"/>
          <p:cNvGrpSpPr/>
          <p:nvPr/>
        </p:nvGrpSpPr>
        <p:grpSpPr>
          <a:xfrm>
            <a:off x="7979826" y="457388"/>
            <a:ext cx="1081854" cy="1081851"/>
            <a:chOff x="0" y="0"/>
            <a:chExt cx="1442472" cy="1442468"/>
          </a:xfrm>
        </p:grpSpPr>
        <p:sp>
          <p:nvSpPr>
            <p:cNvPr id="7" name="Freeform 7"/>
            <p:cNvSpPr/>
            <p:nvPr/>
          </p:nvSpPr>
          <p:spPr>
            <a:xfrm>
              <a:off x="0" y="0"/>
              <a:ext cx="1442466" cy="1442466"/>
            </a:xfrm>
            <a:custGeom>
              <a:avLst/>
              <a:gdLst/>
              <a:ahLst/>
              <a:cxnLst/>
              <a:rect l="l" t="t" r="r" b="b"/>
              <a:pathLst>
                <a:path w="1442466" h="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txBody>
            <a:bodyPr/>
            <a:lstStyle/>
            <a:p>
              <a:endParaRPr lang="en-US"/>
            </a:p>
          </p:txBody>
        </p:sp>
      </p:grpSp>
      <p:grpSp>
        <p:nvGrpSpPr>
          <p:cNvPr id="8" name="Group 8"/>
          <p:cNvGrpSpPr/>
          <p:nvPr/>
        </p:nvGrpSpPr>
        <p:grpSpPr>
          <a:xfrm>
            <a:off x="7696902" y="7623823"/>
            <a:ext cx="9548109" cy="1849245"/>
            <a:chOff x="0" y="0"/>
            <a:chExt cx="12730812" cy="2465660"/>
          </a:xfrm>
        </p:grpSpPr>
        <p:sp>
          <p:nvSpPr>
            <p:cNvPr id="9" name="Freeform 9"/>
            <p:cNvSpPr/>
            <p:nvPr/>
          </p:nvSpPr>
          <p:spPr>
            <a:xfrm>
              <a:off x="0" y="0"/>
              <a:ext cx="12730734" cy="2465705"/>
            </a:xfrm>
            <a:custGeom>
              <a:avLst/>
              <a:gdLst/>
              <a:ahLst/>
              <a:cxnLst/>
              <a:rect l="l" t="t" r="r" b="b"/>
              <a:pathLst>
                <a:path w="12730734" h="2465705">
                  <a:moveTo>
                    <a:pt x="0" y="1232789"/>
                  </a:moveTo>
                  <a:cubicBezTo>
                    <a:pt x="0" y="551942"/>
                    <a:pt x="551942" y="0"/>
                    <a:pt x="1232789" y="0"/>
                  </a:cubicBezTo>
                  <a:lnTo>
                    <a:pt x="11497945" y="0"/>
                  </a:lnTo>
                  <a:cubicBezTo>
                    <a:pt x="12178792" y="0"/>
                    <a:pt x="12730734" y="551942"/>
                    <a:pt x="12730734" y="1232789"/>
                  </a:cubicBezTo>
                  <a:cubicBezTo>
                    <a:pt x="12730734" y="1913636"/>
                    <a:pt x="12178792" y="2465578"/>
                    <a:pt x="11497945" y="2465578"/>
                  </a:cubicBezTo>
                  <a:lnTo>
                    <a:pt x="1232789" y="2465578"/>
                  </a:lnTo>
                  <a:cubicBezTo>
                    <a:pt x="551942" y="2465705"/>
                    <a:pt x="0" y="1913763"/>
                    <a:pt x="0" y="1232789"/>
                  </a:cubicBezTo>
                  <a:close/>
                </a:path>
              </a:pathLst>
            </a:custGeom>
            <a:solidFill>
              <a:srgbClr val="5755FE"/>
            </a:solidFill>
          </p:spPr>
          <p:txBody>
            <a:bodyPr/>
            <a:lstStyle/>
            <a:p>
              <a:endParaRPr lang="en-US"/>
            </a:p>
          </p:txBody>
        </p:sp>
      </p:grpSp>
      <p:grpSp>
        <p:nvGrpSpPr>
          <p:cNvPr id="10" name="Group 10"/>
          <p:cNvGrpSpPr/>
          <p:nvPr/>
        </p:nvGrpSpPr>
        <p:grpSpPr>
          <a:xfrm>
            <a:off x="7696902" y="2675793"/>
            <a:ext cx="9548109" cy="1853790"/>
            <a:chOff x="0" y="0"/>
            <a:chExt cx="12730812" cy="2471720"/>
          </a:xfrm>
        </p:grpSpPr>
        <p:sp>
          <p:nvSpPr>
            <p:cNvPr id="11" name="Freeform 11"/>
            <p:cNvSpPr/>
            <p:nvPr/>
          </p:nvSpPr>
          <p:spPr>
            <a:xfrm>
              <a:off x="0" y="0"/>
              <a:ext cx="12730734" cy="2471674"/>
            </a:xfrm>
            <a:custGeom>
              <a:avLst/>
              <a:gdLst/>
              <a:ahLst/>
              <a:cxnLst/>
              <a:rect l="l" t="t" r="r" b="b"/>
              <a:pathLst>
                <a:path w="12730734" h="2471674">
                  <a:moveTo>
                    <a:pt x="0" y="1235837"/>
                  </a:moveTo>
                  <a:cubicBezTo>
                    <a:pt x="0" y="553339"/>
                    <a:pt x="553339" y="0"/>
                    <a:pt x="1235837" y="0"/>
                  </a:cubicBezTo>
                  <a:lnTo>
                    <a:pt x="11494897" y="0"/>
                  </a:lnTo>
                  <a:cubicBezTo>
                    <a:pt x="12177395" y="0"/>
                    <a:pt x="12730734" y="553339"/>
                    <a:pt x="12730734" y="1235837"/>
                  </a:cubicBezTo>
                  <a:cubicBezTo>
                    <a:pt x="12730734" y="1918335"/>
                    <a:pt x="12177395" y="2471674"/>
                    <a:pt x="11494897" y="2471674"/>
                  </a:cubicBezTo>
                  <a:lnTo>
                    <a:pt x="1235837" y="2471674"/>
                  </a:lnTo>
                  <a:cubicBezTo>
                    <a:pt x="553339" y="2471674"/>
                    <a:pt x="0" y="1918462"/>
                    <a:pt x="0" y="1235837"/>
                  </a:cubicBezTo>
                  <a:close/>
                </a:path>
              </a:pathLst>
            </a:custGeom>
            <a:solidFill>
              <a:srgbClr val="5755FE"/>
            </a:solidFill>
          </p:spPr>
          <p:txBody>
            <a:bodyPr/>
            <a:lstStyle/>
            <a:p>
              <a:endParaRPr lang="en-US"/>
            </a:p>
          </p:txBody>
        </p:sp>
      </p:grpSp>
      <p:grpSp>
        <p:nvGrpSpPr>
          <p:cNvPr id="12" name="Group 12"/>
          <p:cNvGrpSpPr/>
          <p:nvPr/>
        </p:nvGrpSpPr>
        <p:grpSpPr>
          <a:xfrm>
            <a:off x="7696902" y="5151609"/>
            <a:ext cx="9548109" cy="1849248"/>
            <a:chOff x="0" y="0"/>
            <a:chExt cx="12730812" cy="2465664"/>
          </a:xfrm>
        </p:grpSpPr>
        <p:sp>
          <p:nvSpPr>
            <p:cNvPr id="13" name="Freeform 13"/>
            <p:cNvSpPr/>
            <p:nvPr/>
          </p:nvSpPr>
          <p:spPr>
            <a:xfrm>
              <a:off x="0" y="0"/>
              <a:ext cx="12730734" cy="2465705"/>
            </a:xfrm>
            <a:custGeom>
              <a:avLst/>
              <a:gdLst/>
              <a:ahLst/>
              <a:cxnLst/>
              <a:rect l="l" t="t" r="r" b="b"/>
              <a:pathLst>
                <a:path w="12730734" h="2465705">
                  <a:moveTo>
                    <a:pt x="0" y="1232789"/>
                  </a:moveTo>
                  <a:cubicBezTo>
                    <a:pt x="0" y="551942"/>
                    <a:pt x="551942" y="0"/>
                    <a:pt x="1232789" y="0"/>
                  </a:cubicBezTo>
                  <a:lnTo>
                    <a:pt x="11497945" y="0"/>
                  </a:lnTo>
                  <a:cubicBezTo>
                    <a:pt x="12178792" y="0"/>
                    <a:pt x="12730734" y="551942"/>
                    <a:pt x="12730734" y="1232789"/>
                  </a:cubicBezTo>
                  <a:cubicBezTo>
                    <a:pt x="12730734" y="1913636"/>
                    <a:pt x="12178792" y="2465578"/>
                    <a:pt x="11497945" y="2465578"/>
                  </a:cubicBezTo>
                  <a:lnTo>
                    <a:pt x="1232789" y="2465578"/>
                  </a:lnTo>
                  <a:cubicBezTo>
                    <a:pt x="551942" y="2465705"/>
                    <a:pt x="0" y="1913763"/>
                    <a:pt x="0" y="1232789"/>
                  </a:cubicBezTo>
                  <a:close/>
                </a:path>
              </a:pathLst>
            </a:custGeom>
            <a:solidFill>
              <a:srgbClr val="5755FE"/>
            </a:solidFill>
          </p:spPr>
          <p:txBody>
            <a:bodyPr/>
            <a:lstStyle/>
            <a:p>
              <a:endParaRPr lang="en-US"/>
            </a:p>
          </p:txBody>
        </p:sp>
      </p:grpSp>
      <p:sp>
        <p:nvSpPr>
          <p:cNvPr id="14" name="AutoShape 14"/>
          <p:cNvSpPr/>
          <p:nvPr/>
        </p:nvSpPr>
        <p:spPr>
          <a:xfrm flipV="1">
            <a:off x="5603325" y="3602688"/>
            <a:ext cx="1505902" cy="0"/>
          </a:xfrm>
          <a:prstGeom prst="line">
            <a:avLst/>
          </a:prstGeom>
          <a:ln w="38100" cap="flat">
            <a:solidFill>
              <a:srgbClr val="5755FE"/>
            </a:solidFill>
            <a:prstDash val="solid"/>
            <a:headEnd type="none" w="sm" len="sm"/>
            <a:tailEnd type="arrow" w="med" len="sm"/>
          </a:ln>
        </p:spPr>
        <p:txBody>
          <a:bodyPr/>
          <a:lstStyle/>
          <a:p>
            <a:endParaRPr lang="en-US"/>
          </a:p>
        </p:txBody>
      </p:sp>
      <p:sp>
        <p:nvSpPr>
          <p:cNvPr id="15" name="AutoShape 15"/>
          <p:cNvSpPr/>
          <p:nvPr/>
        </p:nvSpPr>
        <p:spPr>
          <a:xfrm>
            <a:off x="4852210" y="6076233"/>
            <a:ext cx="2257018" cy="0"/>
          </a:xfrm>
          <a:prstGeom prst="line">
            <a:avLst/>
          </a:prstGeom>
          <a:ln w="38100" cap="flat">
            <a:solidFill>
              <a:srgbClr val="5755FE"/>
            </a:solidFill>
            <a:prstDash val="solid"/>
            <a:headEnd type="none" w="sm" len="sm"/>
            <a:tailEnd type="arrow" w="med" len="sm"/>
          </a:ln>
        </p:spPr>
        <p:txBody>
          <a:bodyPr/>
          <a:lstStyle/>
          <a:p>
            <a:endParaRPr lang="en-US"/>
          </a:p>
        </p:txBody>
      </p:sp>
      <p:sp>
        <p:nvSpPr>
          <p:cNvPr id="16" name="AutoShape 16"/>
          <p:cNvSpPr/>
          <p:nvPr/>
        </p:nvSpPr>
        <p:spPr>
          <a:xfrm flipV="1">
            <a:off x="5603325" y="8548446"/>
            <a:ext cx="1505902" cy="0"/>
          </a:xfrm>
          <a:prstGeom prst="line">
            <a:avLst/>
          </a:prstGeom>
          <a:ln w="38100" cap="flat">
            <a:solidFill>
              <a:srgbClr val="5755FE"/>
            </a:solidFill>
            <a:prstDash val="solid"/>
            <a:headEnd type="none" w="sm" len="sm"/>
            <a:tailEnd type="arrow" w="med" len="sm"/>
          </a:ln>
        </p:spPr>
        <p:txBody>
          <a:bodyPr/>
          <a:lstStyle/>
          <a:p>
            <a:endParaRPr lang="en-US"/>
          </a:p>
        </p:txBody>
      </p:sp>
      <p:sp>
        <p:nvSpPr>
          <p:cNvPr id="17" name="AutoShape 17"/>
          <p:cNvSpPr/>
          <p:nvPr/>
        </p:nvSpPr>
        <p:spPr>
          <a:xfrm flipV="1">
            <a:off x="5622375" y="3602688"/>
            <a:ext cx="0" cy="4964808"/>
          </a:xfrm>
          <a:prstGeom prst="line">
            <a:avLst/>
          </a:prstGeom>
          <a:ln w="38100" cap="flat">
            <a:solidFill>
              <a:srgbClr val="5755FE"/>
            </a:solidFill>
            <a:prstDash val="solid"/>
            <a:headEnd type="none" w="sm" len="sm"/>
            <a:tailEnd type="none" w="sm" len="sm"/>
          </a:ln>
        </p:spPr>
        <p:txBody>
          <a:bodyPr/>
          <a:lstStyle/>
          <a:p>
            <a:endParaRPr lang="en-US"/>
          </a:p>
        </p:txBody>
      </p:sp>
      <p:grpSp>
        <p:nvGrpSpPr>
          <p:cNvPr id="18" name="Group 18"/>
          <p:cNvGrpSpPr/>
          <p:nvPr/>
        </p:nvGrpSpPr>
        <p:grpSpPr>
          <a:xfrm>
            <a:off x="1130141" y="4542042"/>
            <a:ext cx="3086100" cy="3086100"/>
            <a:chOff x="0" y="0"/>
            <a:chExt cx="812800" cy="812800"/>
          </a:xfrm>
        </p:grpSpPr>
        <p:sp>
          <p:nvSpPr>
            <p:cNvPr id="19" name="Freeform 19"/>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5755FE"/>
            </a:solidFill>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50651"/>
            <a:ext cx="6375082" cy="551433"/>
          </a:xfrm>
          <a:prstGeom prst="rect">
            <a:avLst/>
          </a:prstGeom>
        </p:spPr>
        <p:txBody>
          <a:bodyPr lIns="0" tIns="0" rIns="0" bIns="0" rtlCol="0" anchor="t">
            <a:spAutoFit/>
          </a:bodyPr>
          <a:lstStyle/>
          <a:p>
            <a:pPr algn="l">
              <a:lnSpc>
                <a:spcPts val="4320"/>
              </a:lnSpc>
            </a:pPr>
            <a:r>
              <a:rPr lang="en-US" sz="3600" b="1" dirty="0">
                <a:solidFill>
                  <a:srgbClr val="FFFFFF"/>
                </a:solidFill>
                <a:latin typeface="Futura Ultra-Bold"/>
                <a:ea typeface="Futura Ultra-Bold"/>
                <a:cs typeface="Futura Ultra-Bold"/>
                <a:sym typeface="Futura Ultra-Bold"/>
              </a:rPr>
              <a:t>Project</a:t>
            </a:r>
            <a:r>
              <a:rPr lang="zh-CN" altLang="en-US" sz="3600" b="1" dirty="0">
                <a:solidFill>
                  <a:srgbClr val="FFFFFF"/>
                </a:solidFill>
                <a:latin typeface="Futura Ultra-Bold"/>
                <a:ea typeface="Futura Ultra-Bold"/>
                <a:cs typeface="Futura Ultra-Bold"/>
                <a:sym typeface="Futura Ultra-Bold"/>
              </a:rPr>
              <a:t> </a:t>
            </a:r>
            <a:r>
              <a:rPr lang="en-US" altLang="zh-CN" sz="3600" b="1" dirty="0">
                <a:solidFill>
                  <a:srgbClr val="FFFFFF"/>
                </a:solidFill>
                <a:latin typeface="Futura Ultra-Bold"/>
                <a:ea typeface="Futura Ultra-Bold"/>
                <a:cs typeface="Futura Ultra-Bold"/>
                <a:sym typeface="Futura Ultra-Bold"/>
              </a:rPr>
              <a:t>Scope</a:t>
            </a:r>
            <a:endParaRPr lang="en-US" sz="3600" b="1" dirty="0">
              <a:solidFill>
                <a:srgbClr val="FFFFFF"/>
              </a:solidFill>
              <a:latin typeface="Futura Ultra-Bold"/>
              <a:ea typeface="Futura Ultra-Bold"/>
              <a:cs typeface="Futura Ultra-Bold"/>
              <a:sym typeface="Futura Ultra-Bold"/>
            </a:endParaRPr>
          </a:p>
        </p:txBody>
      </p:sp>
      <p:sp>
        <p:nvSpPr>
          <p:cNvPr id="22" name="TextBox 22"/>
          <p:cNvSpPr txBox="1"/>
          <p:nvPr/>
        </p:nvSpPr>
        <p:spPr>
          <a:xfrm>
            <a:off x="8260235" y="650651"/>
            <a:ext cx="521037" cy="551433"/>
          </a:xfrm>
          <a:prstGeom prst="rect">
            <a:avLst/>
          </a:prstGeom>
        </p:spPr>
        <p:txBody>
          <a:bodyPr lIns="0" tIns="0" rIns="0" bIns="0" rtlCol="0" anchor="t">
            <a:spAutoFit/>
          </a:bodyPr>
          <a:lstStyle/>
          <a:p>
            <a:pPr algn="ctr">
              <a:lnSpc>
                <a:spcPts val="4320"/>
              </a:lnSpc>
            </a:pPr>
            <a:r>
              <a:rPr lang="en-US" altLang="zh-CN" sz="3600" b="1" dirty="0">
                <a:solidFill>
                  <a:srgbClr val="5755FE"/>
                </a:solidFill>
                <a:latin typeface="Futura Ultra-Bold"/>
                <a:ea typeface="Futura Ultra-Bold"/>
                <a:cs typeface="Futura Ultra-Bold"/>
                <a:sym typeface="Futura Ultra-Bold"/>
              </a:rPr>
              <a:t>3</a:t>
            </a:r>
            <a:endParaRPr lang="en-US" sz="3600" b="1" dirty="0">
              <a:solidFill>
                <a:srgbClr val="5755FE"/>
              </a:solidFill>
              <a:latin typeface="Futura Ultra-Bold"/>
              <a:ea typeface="Futura Ultra-Bold"/>
              <a:cs typeface="Futura Ultra-Bold"/>
              <a:sym typeface="Futura Ultra-Bold"/>
            </a:endParaRPr>
          </a:p>
        </p:txBody>
      </p:sp>
      <p:sp>
        <p:nvSpPr>
          <p:cNvPr id="23" name="TextBox 23"/>
          <p:cNvSpPr txBox="1"/>
          <p:nvPr/>
        </p:nvSpPr>
        <p:spPr>
          <a:xfrm>
            <a:off x="8132652" y="3009900"/>
            <a:ext cx="8936148" cy="1183914"/>
          </a:xfrm>
          <a:prstGeom prst="rect">
            <a:avLst/>
          </a:prstGeom>
        </p:spPr>
        <p:txBody>
          <a:bodyPr lIns="0" tIns="0" rIns="0" bIns="0" rtlCol="0" anchor="t">
            <a:spAutoFit/>
          </a:bodyPr>
          <a:lstStyle/>
          <a:p>
            <a:pPr>
              <a:lnSpc>
                <a:spcPts val="3240"/>
              </a:lnSpc>
            </a:pPr>
            <a:r>
              <a:rPr lang="en-US" dirty="0">
                <a:solidFill>
                  <a:srgbClr val="FFFFFF"/>
                </a:solidFill>
                <a:latin typeface="Futura"/>
                <a:ea typeface="Futura"/>
                <a:cs typeface="Futura"/>
                <a:sym typeface="Futura"/>
              </a:rPr>
              <a:t>Drinking</a:t>
            </a:r>
            <a:r>
              <a:rPr lang="en-US" sz="1800" dirty="0">
                <a:solidFill>
                  <a:srgbClr val="FFFFFF"/>
                </a:solidFill>
                <a:latin typeface="Futura"/>
                <a:ea typeface="Futura"/>
                <a:cs typeface="Futura"/>
                <a:sym typeface="Futura"/>
              </a:rPr>
              <a:t> Detection: Use object detection models (e.g., YOLO) to detect if the driver is drinking while driving. The system will issue a warning signal when </a:t>
            </a:r>
            <a:r>
              <a:rPr lang="en-US" dirty="0">
                <a:solidFill>
                  <a:srgbClr val="FFFFFF"/>
                </a:solidFill>
                <a:latin typeface="Futura"/>
                <a:ea typeface="Futura"/>
                <a:cs typeface="Futura"/>
                <a:sym typeface="Futura"/>
              </a:rPr>
              <a:t>drink</a:t>
            </a:r>
            <a:r>
              <a:rPr lang="en-US" sz="1800" dirty="0">
                <a:solidFill>
                  <a:srgbClr val="FFFFFF"/>
                </a:solidFill>
                <a:latin typeface="Futura"/>
                <a:ea typeface="Futura"/>
                <a:cs typeface="Futura"/>
                <a:sym typeface="Futura"/>
              </a:rPr>
              <a:t>ing is detected and highlight the detection result in the video stream.</a:t>
            </a:r>
          </a:p>
        </p:txBody>
      </p:sp>
      <p:sp>
        <p:nvSpPr>
          <p:cNvPr id="24" name="TextBox 24"/>
          <p:cNvSpPr txBox="1"/>
          <p:nvPr/>
        </p:nvSpPr>
        <p:spPr>
          <a:xfrm>
            <a:off x="8106861" y="5424630"/>
            <a:ext cx="8936148" cy="1183914"/>
          </a:xfrm>
          <a:prstGeom prst="rect">
            <a:avLst/>
          </a:prstGeom>
        </p:spPr>
        <p:txBody>
          <a:bodyPr lIns="0" tIns="0" rIns="0" bIns="0" rtlCol="0" anchor="t">
            <a:spAutoFit/>
          </a:bodyPr>
          <a:lstStyle/>
          <a:p>
            <a:pPr>
              <a:lnSpc>
                <a:spcPts val="3240"/>
              </a:lnSpc>
            </a:pPr>
            <a:r>
              <a:rPr lang="en-US" sz="1800" dirty="0">
                <a:solidFill>
                  <a:srgbClr val="FFFFFF"/>
                </a:solidFill>
                <a:latin typeface="Futura"/>
                <a:ea typeface="Futura"/>
                <a:cs typeface="Futura"/>
                <a:sym typeface="Futura"/>
              </a:rPr>
              <a:t>Mobile Phone Usage Detection:</a:t>
            </a:r>
            <a:r>
              <a:rPr lang="zh-CN" altLang="en-US" sz="1800" dirty="0">
                <a:solidFill>
                  <a:srgbClr val="FFFFFF"/>
                </a:solidFill>
                <a:latin typeface="Futura"/>
                <a:ea typeface="Futura"/>
                <a:cs typeface="Futura"/>
                <a:sym typeface="Futura"/>
              </a:rPr>
              <a:t> </a:t>
            </a:r>
            <a:r>
              <a:rPr lang="en-US" sz="1800" dirty="0">
                <a:solidFill>
                  <a:srgbClr val="FFFFFF"/>
                </a:solidFill>
                <a:latin typeface="Futura"/>
                <a:ea typeface="Futura"/>
                <a:cs typeface="Futura"/>
                <a:sym typeface="Futura"/>
              </a:rPr>
              <a:t>Use object detection models (e.g., YOLO) to detect if the driver is using a mobile phone while driving.</a:t>
            </a:r>
            <a:r>
              <a:rPr lang="zh-CN" altLang="en-US" sz="1800" dirty="0">
                <a:solidFill>
                  <a:srgbClr val="FFFFFF"/>
                </a:solidFill>
                <a:latin typeface="Futura"/>
                <a:ea typeface="Futura"/>
                <a:cs typeface="Futura"/>
                <a:sym typeface="Futura"/>
              </a:rPr>
              <a:t> </a:t>
            </a:r>
            <a:r>
              <a:rPr lang="en-US" sz="1800" dirty="0">
                <a:solidFill>
                  <a:srgbClr val="FFFFFF"/>
                </a:solidFill>
                <a:latin typeface="Futura"/>
                <a:ea typeface="Futura"/>
                <a:cs typeface="Futura"/>
                <a:sym typeface="Futura"/>
              </a:rPr>
              <a:t>The system will issue an alert when mobile phone usage is detected and highlight the risky behavior in the video stream.</a:t>
            </a:r>
          </a:p>
        </p:txBody>
      </p:sp>
      <p:sp>
        <p:nvSpPr>
          <p:cNvPr id="25" name="TextBox 25"/>
          <p:cNvSpPr txBox="1"/>
          <p:nvPr/>
        </p:nvSpPr>
        <p:spPr>
          <a:xfrm>
            <a:off x="8132652" y="7740217"/>
            <a:ext cx="8936148" cy="1594283"/>
          </a:xfrm>
          <a:prstGeom prst="rect">
            <a:avLst/>
          </a:prstGeom>
        </p:spPr>
        <p:txBody>
          <a:bodyPr lIns="0" tIns="0" rIns="0" bIns="0" rtlCol="0" anchor="t">
            <a:spAutoFit/>
          </a:bodyPr>
          <a:lstStyle/>
          <a:p>
            <a:pPr>
              <a:lnSpc>
                <a:spcPts val="3240"/>
              </a:lnSpc>
            </a:pPr>
            <a:r>
              <a:rPr lang="en-US" sz="1800" dirty="0">
                <a:solidFill>
                  <a:srgbClr val="FFFFFF"/>
                </a:solidFill>
                <a:latin typeface="Futura"/>
                <a:ea typeface="Futura"/>
                <a:cs typeface="Futura"/>
                <a:sym typeface="Futura"/>
              </a:rPr>
              <a:t>Drowsiness Detection:</a:t>
            </a:r>
            <a:r>
              <a:rPr lang="zh-CN" altLang="en-US" sz="1800" dirty="0">
                <a:solidFill>
                  <a:srgbClr val="FFFFFF"/>
                </a:solidFill>
                <a:latin typeface="Futura"/>
                <a:ea typeface="Futura"/>
                <a:cs typeface="Futura"/>
                <a:sym typeface="Futura"/>
              </a:rPr>
              <a:t> </a:t>
            </a:r>
            <a:r>
              <a:rPr lang="en-US" sz="1800" dirty="0">
                <a:solidFill>
                  <a:srgbClr val="FFFFFF"/>
                </a:solidFill>
                <a:latin typeface="Futura"/>
                <a:ea typeface="Futura"/>
                <a:cs typeface="Futura"/>
                <a:sym typeface="Futura"/>
              </a:rPr>
              <a:t>Use time-series analysis techniques (e.g., LSTM or 3D CNN) to analyze video frame sequences for signs of drowsiness, such as prolonged eye closure or head drooping. The system will trigger a fatigue alert via audio or visual signals when drowsiness is detected.</a:t>
            </a:r>
          </a:p>
        </p:txBody>
      </p:sp>
      <p:sp>
        <p:nvSpPr>
          <p:cNvPr id="26" name="TextBox 26"/>
          <p:cNvSpPr txBox="1"/>
          <p:nvPr/>
        </p:nvSpPr>
        <p:spPr>
          <a:xfrm>
            <a:off x="1389523" y="5561217"/>
            <a:ext cx="2567337" cy="923330"/>
          </a:xfrm>
          <a:prstGeom prst="rect">
            <a:avLst/>
          </a:prstGeom>
        </p:spPr>
        <p:txBody>
          <a:bodyPr lIns="0" tIns="0" rIns="0" bIns="0" rtlCol="0" anchor="t">
            <a:spAutoFit/>
          </a:bodyPr>
          <a:lstStyle/>
          <a:p>
            <a:pPr algn="ctr">
              <a:lnSpc>
                <a:spcPts val="3600"/>
              </a:lnSpc>
            </a:pPr>
            <a:r>
              <a:rPr lang="en-US" sz="3000" b="1" dirty="0">
                <a:solidFill>
                  <a:srgbClr val="FFFFFF"/>
                </a:solidFill>
                <a:latin typeface="Futura Ultra-Bold"/>
                <a:ea typeface="Futura Ultra-Bold"/>
                <a:cs typeface="Futura Ultra-Bold"/>
                <a:sym typeface="Futura Ultra-Bold"/>
              </a:rPr>
              <a:t>Functional Description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5066"/>
            <a:ext cx="8514087" cy="1246496"/>
            <a:chOff x="0" y="0"/>
            <a:chExt cx="11352116" cy="1661994"/>
          </a:xfrm>
        </p:grpSpPr>
        <p:sp>
          <p:nvSpPr>
            <p:cNvPr id="3" name="Freeform 3"/>
            <p:cNvSpPr/>
            <p:nvPr/>
          </p:nvSpPr>
          <p:spPr>
            <a:xfrm>
              <a:off x="0" y="0"/>
              <a:ext cx="11352149" cy="1662049"/>
            </a:xfrm>
            <a:custGeom>
              <a:avLst/>
              <a:gdLst/>
              <a:ahLst/>
              <a:cxnLst/>
              <a:rect l="l" t="t" r="r" b="b"/>
              <a:pathLst>
                <a:path w="11352149" h="1662049">
                  <a:moveTo>
                    <a:pt x="0" y="0"/>
                  </a:moveTo>
                  <a:lnTo>
                    <a:pt x="11352149" y="0"/>
                  </a:lnTo>
                  <a:lnTo>
                    <a:pt x="11352149" y="1662049"/>
                  </a:lnTo>
                  <a:lnTo>
                    <a:pt x="0" y="1662049"/>
                  </a:lnTo>
                  <a:close/>
                </a:path>
              </a:pathLst>
            </a:custGeom>
            <a:solidFill>
              <a:srgbClr val="5755FE"/>
            </a:solidFill>
          </p:spPr>
          <p:txBody>
            <a:bodyPr/>
            <a:lstStyle/>
            <a:p>
              <a:endParaRPr lang="en-US" dirty="0"/>
            </a:p>
          </p:txBody>
        </p:sp>
      </p:grpSp>
      <p:grpSp>
        <p:nvGrpSpPr>
          <p:cNvPr id="4" name="Group 4"/>
          <p:cNvGrpSpPr/>
          <p:nvPr/>
        </p:nvGrpSpPr>
        <p:grpSpPr>
          <a:xfrm>
            <a:off x="7897504" y="375066"/>
            <a:ext cx="1246496" cy="1246496"/>
            <a:chOff x="0" y="0"/>
            <a:chExt cx="1661994" cy="1661994"/>
          </a:xfrm>
        </p:grpSpPr>
        <p:sp>
          <p:nvSpPr>
            <p:cNvPr id="5" name="Freeform 5"/>
            <p:cNvSpPr/>
            <p:nvPr/>
          </p:nvSpPr>
          <p:spPr>
            <a:xfrm>
              <a:off x="0" y="0"/>
              <a:ext cx="1661922" cy="1661922"/>
            </a:xfrm>
            <a:custGeom>
              <a:avLst/>
              <a:gdLst/>
              <a:ahLst/>
              <a:cxnLst/>
              <a:rect l="l" t="t" r="r" b="b"/>
              <a:pathLst>
                <a:path w="1661922" h="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txBody>
            <a:bodyPr/>
            <a:lstStyle/>
            <a:p>
              <a:endParaRPr lang="en-US"/>
            </a:p>
          </p:txBody>
        </p:sp>
      </p:grpSp>
      <p:grpSp>
        <p:nvGrpSpPr>
          <p:cNvPr id="6" name="Group 6"/>
          <p:cNvGrpSpPr/>
          <p:nvPr/>
        </p:nvGrpSpPr>
        <p:grpSpPr>
          <a:xfrm>
            <a:off x="7979826" y="457388"/>
            <a:ext cx="1081854" cy="1081851"/>
            <a:chOff x="0" y="0"/>
            <a:chExt cx="1442472" cy="1442468"/>
          </a:xfrm>
        </p:grpSpPr>
        <p:sp>
          <p:nvSpPr>
            <p:cNvPr id="7" name="Freeform 7"/>
            <p:cNvSpPr/>
            <p:nvPr/>
          </p:nvSpPr>
          <p:spPr>
            <a:xfrm>
              <a:off x="0" y="0"/>
              <a:ext cx="1442466" cy="1442466"/>
            </a:xfrm>
            <a:custGeom>
              <a:avLst/>
              <a:gdLst/>
              <a:ahLst/>
              <a:cxnLst/>
              <a:rect l="l" t="t" r="r" b="b"/>
              <a:pathLst>
                <a:path w="1442466" h="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txBody>
            <a:bodyPr/>
            <a:lstStyle/>
            <a:p>
              <a:endParaRPr lang="en-US"/>
            </a:p>
          </p:txBody>
        </p:sp>
      </p:grpSp>
      <p:grpSp>
        <p:nvGrpSpPr>
          <p:cNvPr id="8" name="Group 8"/>
          <p:cNvGrpSpPr/>
          <p:nvPr/>
        </p:nvGrpSpPr>
        <p:grpSpPr>
          <a:xfrm>
            <a:off x="8210426" y="3276353"/>
            <a:ext cx="1867147" cy="1867147"/>
            <a:chOff x="0" y="0"/>
            <a:chExt cx="491759" cy="491759"/>
          </a:xfrm>
        </p:grpSpPr>
        <p:sp>
          <p:nvSpPr>
            <p:cNvPr id="9" name="Freeform 9"/>
            <p:cNvSpPr/>
            <p:nvPr/>
          </p:nvSpPr>
          <p:spPr>
            <a:xfrm>
              <a:off x="0" y="0"/>
              <a:ext cx="491759" cy="491759"/>
            </a:xfrm>
            <a:custGeom>
              <a:avLst/>
              <a:gdLst/>
              <a:ahLst/>
              <a:cxnLst/>
              <a:rect l="l" t="t" r="r" b="b"/>
              <a:pathLst>
                <a:path w="491759" h="491759">
                  <a:moveTo>
                    <a:pt x="211466" y="0"/>
                  </a:moveTo>
                  <a:lnTo>
                    <a:pt x="280293" y="0"/>
                  </a:lnTo>
                  <a:cubicBezTo>
                    <a:pt x="397083" y="0"/>
                    <a:pt x="491759" y="94676"/>
                    <a:pt x="491759" y="211466"/>
                  </a:cubicBezTo>
                  <a:lnTo>
                    <a:pt x="491759" y="280293"/>
                  </a:lnTo>
                  <a:cubicBezTo>
                    <a:pt x="491759" y="397083"/>
                    <a:pt x="397083" y="491759"/>
                    <a:pt x="280293" y="491759"/>
                  </a:cubicBezTo>
                  <a:lnTo>
                    <a:pt x="211466" y="491759"/>
                  </a:lnTo>
                  <a:cubicBezTo>
                    <a:pt x="94676" y="491759"/>
                    <a:pt x="0" y="397083"/>
                    <a:pt x="0" y="280293"/>
                  </a:cubicBezTo>
                  <a:lnTo>
                    <a:pt x="0" y="211466"/>
                  </a:lnTo>
                  <a:cubicBezTo>
                    <a:pt x="0" y="94676"/>
                    <a:pt x="94676" y="0"/>
                    <a:pt x="211466" y="0"/>
                  </a:cubicBezTo>
                  <a:close/>
                </a:path>
              </a:pathLst>
            </a:custGeom>
            <a:solidFill>
              <a:srgbClr val="5755FE"/>
            </a:solidFill>
          </p:spPr>
          <p:txBody>
            <a:bodyPr/>
            <a:lstStyle/>
            <a:p>
              <a:endParaRPr lang="en-US"/>
            </a:p>
          </p:txBody>
        </p:sp>
        <p:sp>
          <p:nvSpPr>
            <p:cNvPr id="10" name="TextBox 10"/>
            <p:cNvSpPr txBox="1"/>
            <p:nvPr/>
          </p:nvSpPr>
          <p:spPr>
            <a:xfrm>
              <a:off x="0" y="-38100"/>
              <a:ext cx="491759" cy="52985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077574" y="5142658"/>
            <a:ext cx="1867147" cy="1867147"/>
            <a:chOff x="0" y="0"/>
            <a:chExt cx="491759" cy="491759"/>
          </a:xfrm>
        </p:grpSpPr>
        <p:sp>
          <p:nvSpPr>
            <p:cNvPr id="12" name="Freeform 12"/>
            <p:cNvSpPr/>
            <p:nvPr/>
          </p:nvSpPr>
          <p:spPr>
            <a:xfrm>
              <a:off x="0" y="0"/>
              <a:ext cx="491759" cy="491759"/>
            </a:xfrm>
            <a:custGeom>
              <a:avLst/>
              <a:gdLst/>
              <a:ahLst/>
              <a:cxnLst/>
              <a:rect l="l" t="t" r="r" b="b"/>
              <a:pathLst>
                <a:path w="491759" h="491759">
                  <a:moveTo>
                    <a:pt x="211466" y="0"/>
                  </a:moveTo>
                  <a:lnTo>
                    <a:pt x="280293" y="0"/>
                  </a:lnTo>
                  <a:cubicBezTo>
                    <a:pt x="397083" y="0"/>
                    <a:pt x="491759" y="94676"/>
                    <a:pt x="491759" y="211466"/>
                  </a:cubicBezTo>
                  <a:lnTo>
                    <a:pt x="491759" y="280293"/>
                  </a:lnTo>
                  <a:cubicBezTo>
                    <a:pt x="491759" y="397083"/>
                    <a:pt x="397083" y="491759"/>
                    <a:pt x="280293" y="491759"/>
                  </a:cubicBezTo>
                  <a:lnTo>
                    <a:pt x="211466" y="491759"/>
                  </a:lnTo>
                  <a:cubicBezTo>
                    <a:pt x="94676" y="491759"/>
                    <a:pt x="0" y="397083"/>
                    <a:pt x="0" y="280293"/>
                  </a:cubicBezTo>
                  <a:lnTo>
                    <a:pt x="0" y="211466"/>
                  </a:lnTo>
                  <a:cubicBezTo>
                    <a:pt x="0" y="94676"/>
                    <a:pt x="94676" y="0"/>
                    <a:pt x="211466" y="0"/>
                  </a:cubicBezTo>
                  <a:close/>
                </a:path>
              </a:pathLst>
            </a:custGeom>
            <a:solidFill>
              <a:srgbClr val="5755FE"/>
            </a:solidFill>
          </p:spPr>
          <p:txBody>
            <a:bodyPr/>
            <a:lstStyle/>
            <a:p>
              <a:endParaRPr lang="en-US"/>
            </a:p>
          </p:txBody>
        </p:sp>
        <p:sp>
          <p:nvSpPr>
            <p:cNvPr id="13" name="TextBox 13"/>
            <p:cNvSpPr txBox="1"/>
            <p:nvPr/>
          </p:nvSpPr>
          <p:spPr>
            <a:xfrm>
              <a:off x="0" y="-38100"/>
              <a:ext cx="491759" cy="52985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343279" y="5142658"/>
            <a:ext cx="1867147" cy="1867147"/>
            <a:chOff x="0" y="0"/>
            <a:chExt cx="491759" cy="491759"/>
          </a:xfrm>
        </p:grpSpPr>
        <p:sp>
          <p:nvSpPr>
            <p:cNvPr id="15" name="Freeform 15"/>
            <p:cNvSpPr/>
            <p:nvPr/>
          </p:nvSpPr>
          <p:spPr>
            <a:xfrm>
              <a:off x="0" y="0"/>
              <a:ext cx="491759" cy="491759"/>
            </a:xfrm>
            <a:custGeom>
              <a:avLst/>
              <a:gdLst/>
              <a:ahLst/>
              <a:cxnLst/>
              <a:rect l="l" t="t" r="r" b="b"/>
              <a:pathLst>
                <a:path w="491759" h="491759">
                  <a:moveTo>
                    <a:pt x="211466" y="0"/>
                  </a:moveTo>
                  <a:lnTo>
                    <a:pt x="280293" y="0"/>
                  </a:lnTo>
                  <a:cubicBezTo>
                    <a:pt x="397083" y="0"/>
                    <a:pt x="491759" y="94676"/>
                    <a:pt x="491759" y="211466"/>
                  </a:cubicBezTo>
                  <a:lnTo>
                    <a:pt x="491759" y="280293"/>
                  </a:lnTo>
                  <a:cubicBezTo>
                    <a:pt x="491759" y="397083"/>
                    <a:pt x="397083" y="491759"/>
                    <a:pt x="280293" y="491759"/>
                  </a:cubicBezTo>
                  <a:lnTo>
                    <a:pt x="211466" y="491759"/>
                  </a:lnTo>
                  <a:cubicBezTo>
                    <a:pt x="94676" y="491759"/>
                    <a:pt x="0" y="397083"/>
                    <a:pt x="0" y="280293"/>
                  </a:cubicBezTo>
                  <a:lnTo>
                    <a:pt x="0" y="211466"/>
                  </a:lnTo>
                  <a:cubicBezTo>
                    <a:pt x="0" y="94676"/>
                    <a:pt x="94676" y="0"/>
                    <a:pt x="211466" y="0"/>
                  </a:cubicBezTo>
                  <a:close/>
                </a:path>
              </a:pathLst>
            </a:custGeom>
            <a:solidFill>
              <a:srgbClr val="5755FE"/>
            </a:solidFill>
          </p:spPr>
          <p:txBody>
            <a:bodyPr/>
            <a:lstStyle/>
            <a:p>
              <a:endParaRPr lang="en-US"/>
            </a:p>
          </p:txBody>
        </p:sp>
        <p:sp>
          <p:nvSpPr>
            <p:cNvPr id="16" name="TextBox 16"/>
            <p:cNvSpPr txBox="1"/>
            <p:nvPr/>
          </p:nvSpPr>
          <p:spPr>
            <a:xfrm>
              <a:off x="0" y="-38100"/>
              <a:ext cx="491759" cy="52985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210426" y="6993578"/>
            <a:ext cx="1867147" cy="1867147"/>
            <a:chOff x="0" y="0"/>
            <a:chExt cx="491759" cy="491759"/>
          </a:xfrm>
        </p:grpSpPr>
        <p:sp>
          <p:nvSpPr>
            <p:cNvPr id="18" name="Freeform 18"/>
            <p:cNvSpPr/>
            <p:nvPr/>
          </p:nvSpPr>
          <p:spPr>
            <a:xfrm>
              <a:off x="0" y="0"/>
              <a:ext cx="491759" cy="491759"/>
            </a:xfrm>
            <a:custGeom>
              <a:avLst/>
              <a:gdLst/>
              <a:ahLst/>
              <a:cxnLst/>
              <a:rect l="l" t="t" r="r" b="b"/>
              <a:pathLst>
                <a:path w="491759" h="491759">
                  <a:moveTo>
                    <a:pt x="211466" y="0"/>
                  </a:moveTo>
                  <a:lnTo>
                    <a:pt x="280293" y="0"/>
                  </a:lnTo>
                  <a:cubicBezTo>
                    <a:pt x="397083" y="0"/>
                    <a:pt x="491759" y="94676"/>
                    <a:pt x="491759" y="211466"/>
                  </a:cubicBezTo>
                  <a:lnTo>
                    <a:pt x="491759" y="280293"/>
                  </a:lnTo>
                  <a:cubicBezTo>
                    <a:pt x="491759" y="397083"/>
                    <a:pt x="397083" y="491759"/>
                    <a:pt x="280293" y="491759"/>
                  </a:cubicBezTo>
                  <a:lnTo>
                    <a:pt x="211466" y="491759"/>
                  </a:lnTo>
                  <a:cubicBezTo>
                    <a:pt x="94676" y="491759"/>
                    <a:pt x="0" y="397083"/>
                    <a:pt x="0" y="280293"/>
                  </a:cubicBezTo>
                  <a:lnTo>
                    <a:pt x="0" y="211466"/>
                  </a:lnTo>
                  <a:cubicBezTo>
                    <a:pt x="0" y="94676"/>
                    <a:pt x="94676" y="0"/>
                    <a:pt x="211466" y="0"/>
                  </a:cubicBezTo>
                  <a:close/>
                </a:path>
              </a:pathLst>
            </a:custGeom>
            <a:solidFill>
              <a:srgbClr val="5755FE"/>
            </a:solidFill>
          </p:spPr>
          <p:txBody>
            <a:bodyPr/>
            <a:lstStyle/>
            <a:p>
              <a:endParaRPr lang="en-US"/>
            </a:p>
          </p:txBody>
        </p:sp>
        <p:sp>
          <p:nvSpPr>
            <p:cNvPr id="19" name="TextBox 19"/>
            <p:cNvSpPr txBox="1"/>
            <p:nvPr/>
          </p:nvSpPr>
          <p:spPr>
            <a:xfrm>
              <a:off x="0" y="-38100"/>
              <a:ext cx="491759" cy="529859"/>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0555764" y="5620848"/>
            <a:ext cx="910766" cy="910766"/>
          </a:xfrm>
          <a:custGeom>
            <a:avLst/>
            <a:gdLst/>
            <a:ahLst/>
            <a:cxnLst/>
            <a:rect l="l" t="t" r="r" b="b"/>
            <a:pathLst>
              <a:path w="910766" h="910766">
                <a:moveTo>
                  <a:pt x="0" y="0"/>
                </a:moveTo>
                <a:lnTo>
                  <a:pt x="910767" y="0"/>
                </a:lnTo>
                <a:lnTo>
                  <a:pt x="910767" y="910767"/>
                </a:lnTo>
                <a:lnTo>
                  <a:pt x="0" y="9107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6802495" y="5620848"/>
            <a:ext cx="948715" cy="910766"/>
          </a:xfrm>
          <a:custGeom>
            <a:avLst/>
            <a:gdLst/>
            <a:ahLst/>
            <a:cxnLst/>
            <a:rect l="l" t="t" r="r" b="b"/>
            <a:pathLst>
              <a:path w="948715" h="910766">
                <a:moveTo>
                  <a:pt x="0" y="0"/>
                </a:moveTo>
                <a:lnTo>
                  <a:pt x="948715" y="0"/>
                </a:lnTo>
                <a:lnTo>
                  <a:pt x="948715" y="910767"/>
                </a:lnTo>
                <a:lnTo>
                  <a:pt x="0" y="9107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a:off x="8644110" y="3811346"/>
            <a:ext cx="999781" cy="812549"/>
          </a:xfrm>
          <a:custGeom>
            <a:avLst/>
            <a:gdLst/>
            <a:ahLst/>
            <a:cxnLst/>
            <a:rect l="l" t="t" r="r" b="b"/>
            <a:pathLst>
              <a:path w="999781" h="812549">
                <a:moveTo>
                  <a:pt x="0" y="0"/>
                </a:moveTo>
                <a:lnTo>
                  <a:pt x="999780" y="0"/>
                </a:lnTo>
                <a:lnTo>
                  <a:pt x="999780" y="812549"/>
                </a:lnTo>
                <a:lnTo>
                  <a:pt x="0" y="8125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119238" y="624685"/>
            <a:ext cx="8745190" cy="1102866"/>
          </a:xfrm>
          <a:prstGeom prst="rect">
            <a:avLst/>
          </a:prstGeom>
        </p:spPr>
        <p:txBody>
          <a:bodyPr wrap="square" lIns="0" tIns="0" rIns="0" bIns="0" rtlCol="0" anchor="t">
            <a:spAutoFit/>
          </a:bodyPr>
          <a:lstStyle/>
          <a:p>
            <a:pPr>
              <a:lnSpc>
                <a:spcPts val="4320"/>
              </a:lnSpc>
            </a:pPr>
            <a:r>
              <a:rPr lang="en-US" sz="3200" b="1" dirty="0">
                <a:solidFill>
                  <a:srgbClr val="FFFFFF"/>
                </a:solidFill>
                <a:latin typeface="Futura Ultra-Bold"/>
                <a:ea typeface="Futura Ultra-Bold"/>
                <a:cs typeface="Futura Ultra-Bold"/>
                <a:sym typeface="Futura Ultra-Bold"/>
              </a:rPr>
              <a:t>Project</a:t>
            </a:r>
            <a:r>
              <a:rPr lang="zh-CN" altLang="en-US" sz="3200" b="1" dirty="0">
                <a:solidFill>
                  <a:srgbClr val="FFFFFF"/>
                </a:solidFill>
                <a:latin typeface="Futura Ultra-Bold"/>
                <a:ea typeface="Futura Ultra-Bold"/>
                <a:cs typeface="Futura Ultra-Bold"/>
                <a:sym typeface="Futura Ultra-Bold"/>
              </a:rPr>
              <a:t> </a:t>
            </a:r>
            <a:r>
              <a:rPr lang="en-US" altLang="zh-CN" sz="3200" b="1" dirty="0">
                <a:solidFill>
                  <a:srgbClr val="FFFFFF"/>
                </a:solidFill>
                <a:latin typeface="Futura Ultra-Bold"/>
                <a:ea typeface="Futura Ultra-Bold"/>
                <a:cs typeface="Futura Ultra-Bold"/>
                <a:sym typeface="Futura Ultra-Bold"/>
              </a:rPr>
              <a:t>Scope</a:t>
            </a:r>
            <a:r>
              <a:rPr lang="zh-CN" altLang="en-US" sz="3200" b="1" dirty="0">
                <a:solidFill>
                  <a:srgbClr val="FFFFFF"/>
                </a:solidFill>
                <a:latin typeface="Futura Ultra-Bold"/>
                <a:ea typeface="Futura Ultra-Bold"/>
                <a:cs typeface="Futura Ultra-Bold"/>
                <a:sym typeface="Futura Ultra-Bold"/>
              </a:rPr>
              <a:t> </a:t>
            </a:r>
            <a:r>
              <a:rPr lang="en-US" altLang="zh-CN" sz="3200" b="1" dirty="0">
                <a:solidFill>
                  <a:srgbClr val="FFFFFF"/>
                </a:solidFill>
                <a:latin typeface="Futura Ultra-Bold"/>
                <a:ea typeface="Futura Ultra-Bold"/>
                <a:cs typeface="Futura Ultra-Bold"/>
                <a:sym typeface="Futura Ultra-Bold"/>
              </a:rPr>
              <a:t>-</a:t>
            </a:r>
            <a:r>
              <a:rPr lang="zh-CN" altLang="en-US" sz="3200" b="1" dirty="0">
                <a:solidFill>
                  <a:srgbClr val="FFFFFF"/>
                </a:solidFill>
                <a:latin typeface="Futura Ultra-Bold"/>
                <a:ea typeface="Futura Ultra-Bold"/>
                <a:cs typeface="Futura Ultra-Bold"/>
                <a:sym typeface="Futura Ultra-Bold"/>
              </a:rPr>
              <a:t> </a:t>
            </a:r>
            <a:r>
              <a:rPr lang="en-US" altLang="zh-CN" sz="3200" b="1" dirty="0">
                <a:solidFill>
                  <a:srgbClr val="FFFFFF"/>
                </a:solidFill>
                <a:latin typeface="Futura Ultra-Bold"/>
                <a:ea typeface="Futura Ultra-Bold"/>
                <a:cs typeface="Futura Ultra-Bold"/>
                <a:sym typeface="Futura Ultra-Bold"/>
              </a:rPr>
              <a:t>Technical Approach</a:t>
            </a:r>
          </a:p>
          <a:p>
            <a:pPr>
              <a:lnSpc>
                <a:spcPts val="4320"/>
              </a:lnSpc>
            </a:pPr>
            <a:endParaRPr lang="en-US" sz="3200" b="1" dirty="0">
              <a:solidFill>
                <a:srgbClr val="FFFFFF"/>
              </a:solidFill>
              <a:latin typeface="Futura Ultra-Bold"/>
              <a:ea typeface="Futura Ultra-Bold"/>
              <a:cs typeface="Futura Ultra-Bold"/>
              <a:sym typeface="Futura Ultra-Bold"/>
            </a:endParaRPr>
          </a:p>
        </p:txBody>
      </p:sp>
      <p:sp>
        <p:nvSpPr>
          <p:cNvPr id="25" name="TextBox 25"/>
          <p:cNvSpPr txBox="1"/>
          <p:nvPr/>
        </p:nvSpPr>
        <p:spPr>
          <a:xfrm>
            <a:off x="8260235" y="650651"/>
            <a:ext cx="521037" cy="551433"/>
          </a:xfrm>
          <a:prstGeom prst="rect">
            <a:avLst/>
          </a:prstGeom>
        </p:spPr>
        <p:txBody>
          <a:bodyPr lIns="0" tIns="0" rIns="0" bIns="0" rtlCol="0" anchor="t">
            <a:spAutoFit/>
          </a:bodyPr>
          <a:lstStyle/>
          <a:p>
            <a:pPr algn="ctr">
              <a:lnSpc>
                <a:spcPts val="4320"/>
              </a:lnSpc>
            </a:pPr>
            <a:r>
              <a:rPr lang="en-US" altLang="zh-CN" sz="3600" b="1" dirty="0">
                <a:solidFill>
                  <a:srgbClr val="5755FE"/>
                </a:solidFill>
                <a:latin typeface="Futura Ultra-Bold"/>
                <a:ea typeface="Futura Ultra-Bold"/>
                <a:cs typeface="Futura Ultra-Bold"/>
                <a:sym typeface="Futura Ultra-Bold"/>
              </a:rPr>
              <a:t>3</a:t>
            </a:r>
            <a:endParaRPr lang="en-US" sz="3600" b="1" dirty="0">
              <a:solidFill>
                <a:srgbClr val="5755FE"/>
              </a:solidFill>
              <a:latin typeface="Futura Ultra-Bold"/>
              <a:ea typeface="Futura Ultra-Bold"/>
              <a:cs typeface="Futura Ultra-Bold"/>
              <a:sym typeface="Futura Ultra-Bold"/>
            </a:endParaRPr>
          </a:p>
        </p:txBody>
      </p:sp>
      <p:sp>
        <p:nvSpPr>
          <p:cNvPr id="26" name="TextBox 26"/>
          <p:cNvSpPr txBox="1"/>
          <p:nvPr/>
        </p:nvSpPr>
        <p:spPr>
          <a:xfrm>
            <a:off x="1028700" y="3334972"/>
            <a:ext cx="5118255" cy="461665"/>
          </a:xfrm>
          <a:prstGeom prst="rect">
            <a:avLst/>
          </a:prstGeom>
        </p:spPr>
        <p:txBody>
          <a:bodyPr lIns="0" tIns="0" rIns="0" bIns="0" rtlCol="0" anchor="t">
            <a:spAutoFit/>
          </a:bodyPr>
          <a:lstStyle/>
          <a:p>
            <a:pPr algn="ctr">
              <a:lnSpc>
                <a:spcPts val="3600"/>
              </a:lnSpc>
            </a:pPr>
            <a:r>
              <a:rPr lang="en-US" sz="3000" b="1" dirty="0">
                <a:solidFill>
                  <a:srgbClr val="5755FE"/>
                </a:solidFill>
                <a:latin typeface="Futura Ultra-Bold"/>
                <a:ea typeface="Futura Ultra-Bold"/>
                <a:cs typeface="Futura Ultra-Bold"/>
                <a:sym typeface="Futura Ultra-Bold"/>
              </a:rPr>
              <a:t>Video Processing</a:t>
            </a:r>
          </a:p>
        </p:txBody>
      </p:sp>
      <p:sp>
        <p:nvSpPr>
          <p:cNvPr id="27" name="TextBox 27"/>
          <p:cNvSpPr txBox="1"/>
          <p:nvPr/>
        </p:nvSpPr>
        <p:spPr>
          <a:xfrm>
            <a:off x="1028702" y="3858937"/>
            <a:ext cx="5118254" cy="553998"/>
          </a:xfrm>
          <a:prstGeom prst="rect">
            <a:avLst/>
          </a:prstGeom>
        </p:spPr>
        <p:txBody>
          <a:bodyPr lIns="0" tIns="0" rIns="0" bIns="0" rtlCol="0" anchor="t">
            <a:spAutoFit/>
          </a:bodyPr>
          <a:lstStyle/>
          <a:p>
            <a:pPr algn="ctr"/>
            <a:r>
              <a:rPr lang="en-US" dirty="0">
                <a:solidFill>
                  <a:srgbClr val="000000"/>
                </a:solidFill>
                <a:latin typeface="Futura"/>
                <a:cs typeface="Futura"/>
              </a:rPr>
              <a:t>Use OpenCV to extract frames from the video stream and analyze each frame</a:t>
            </a:r>
          </a:p>
        </p:txBody>
      </p:sp>
      <p:sp>
        <p:nvSpPr>
          <p:cNvPr id="28" name="TextBox 28"/>
          <p:cNvSpPr txBox="1"/>
          <p:nvPr/>
        </p:nvSpPr>
        <p:spPr>
          <a:xfrm>
            <a:off x="1028700" y="6582838"/>
            <a:ext cx="5118255" cy="461665"/>
          </a:xfrm>
          <a:prstGeom prst="rect">
            <a:avLst/>
          </a:prstGeom>
        </p:spPr>
        <p:txBody>
          <a:bodyPr lIns="0" tIns="0" rIns="0" bIns="0" rtlCol="0" anchor="t">
            <a:spAutoFit/>
          </a:bodyPr>
          <a:lstStyle/>
          <a:p>
            <a:pPr algn="ctr">
              <a:lnSpc>
                <a:spcPts val="3600"/>
              </a:lnSpc>
            </a:pPr>
            <a:r>
              <a:rPr lang="en-US" sz="3000" b="1" dirty="0">
                <a:solidFill>
                  <a:srgbClr val="5755FE"/>
                </a:solidFill>
                <a:latin typeface="Futura Ultra-Bold"/>
                <a:ea typeface="Futura Ultra-Bold"/>
                <a:cs typeface="Futura Ultra-Bold"/>
                <a:sym typeface="Futura Ultra-Bold"/>
              </a:rPr>
              <a:t>Drowsiness Detection </a:t>
            </a:r>
          </a:p>
        </p:txBody>
      </p:sp>
      <p:sp>
        <p:nvSpPr>
          <p:cNvPr id="29" name="TextBox 29"/>
          <p:cNvSpPr txBox="1"/>
          <p:nvPr/>
        </p:nvSpPr>
        <p:spPr>
          <a:xfrm>
            <a:off x="1028702" y="7106803"/>
            <a:ext cx="5118254" cy="2400016"/>
          </a:xfrm>
          <a:prstGeom prst="rect">
            <a:avLst/>
          </a:prstGeom>
        </p:spPr>
        <p:txBody>
          <a:bodyPr lIns="0" tIns="0" rIns="0" bIns="0" rtlCol="0" anchor="t">
            <a:spAutoFit/>
          </a:bodyPr>
          <a:lstStyle/>
          <a:p>
            <a:pPr algn="ctr">
              <a:lnSpc>
                <a:spcPts val="3240"/>
              </a:lnSpc>
            </a:pPr>
            <a:r>
              <a:rPr lang="en-US" sz="1800" dirty="0">
                <a:solidFill>
                  <a:srgbClr val="000000"/>
                </a:solidFill>
                <a:latin typeface="Futura"/>
                <a:ea typeface="Futura"/>
                <a:cs typeface="Futura"/>
                <a:sym typeface="Futura"/>
              </a:rPr>
              <a:t>Use facial landmark detection libraries </a:t>
            </a:r>
            <a:r>
              <a:rPr lang="en-US" sz="1800" dirty="0" err="1">
                <a:solidFill>
                  <a:srgbClr val="000000"/>
                </a:solidFill>
                <a:latin typeface="Futura"/>
                <a:ea typeface="Futura"/>
                <a:cs typeface="Futura"/>
                <a:sym typeface="Futura"/>
              </a:rPr>
              <a:t>dlib</a:t>
            </a:r>
            <a:r>
              <a:rPr lang="en-US" sz="1800" dirty="0">
                <a:solidFill>
                  <a:srgbClr val="000000"/>
                </a:solidFill>
                <a:latin typeface="Futura"/>
                <a:ea typeface="Futura"/>
                <a:cs typeface="Futura"/>
                <a:sym typeface="Futura"/>
              </a:rPr>
              <a:t> to monitor eye and head posture changes</a:t>
            </a:r>
            <a:r>
              <a:rPr lang="en-US" dirty="0">
                <a:solidFill>
                  <a:srgbClr val="000000"/>
                </a:solidFill>
                <a:latin typeface="Futura"/>
                <a:ea typeface="Futura"/>
                <a:cs typeface="Futura"/>
                <a:sym typeface="Futura"/>
              </a:rPr>
              <a:t> and use 3D CNN, LSTM to  process the time series of video frames to capture the continuous changes in behavior </a:t>
            </a:r>
            <a:r>
              <a:rPr lang="en-US" sz="1800" dirty="0">
                <a:solidFill>
                  <a:srgbClr val="000000"/>
                </a:solidFill>
                <a:latin typeface="Futura"/>
                <a:ea typeface="Futura"/>
                <a:cs typeface="Futura"/>
                <a:sym typeface="Futura"/>
              </a:rPr>
              <a:t>, calculating PERCLOS (percentage of eye closure) to determine drowsiness</a:t>
            </a:r>
          </a:p>
        </p:txBody>
      </p:sp>
      <p:sp>
        <p:nvSpPr>
          <p:cNvPr id="30" name="TextBox 30"/>
          <p:cNvSpPr txBox="1"/>
          <p:nvPr/>
        </p:nvSpPr>
        <p:spPr>
          <a:xfrm>
            <a:off x="12141045" y="3334972"/>
            <a:ext cx="5118255" cy="923330"/>
          </a:xfrm>
          <a:prstGeom prst="rect">
            <a:avLst/>
          </a:prstGeom>
        </p:spPr>
        <p:txBody>
          <a:bodyPr lIns="0" tIns="0" rIns="0" bIns="0" rtlCol="0" anchor="t">
            <a:spAutoFit/>
          </a:bodyPr>
          <a:lstStyle/>
          <a:p>
            <a:pPr algn="ctr">
              <a:lnSpc>
                <a:spcPts val="3600"/>
              </a:lnSpc>
            </a:pPr>
            <a:r>
              <a:rPr lang="en-US" sz="3000" b="1" dirty="0">
                <a:solidFill>
                  <a:srgbClr val="5755FE"/>
                </a:solidFill>
                <a:latin typeface="Futura Ultra-Bold"/>
                <a:ea typeface="Futura Ultra-Bold"/>
                <a:cs typeface="Futura Ultra-Bold"/>
                <a:sym typeface="Futura Ultra-Bold"/>
              </a:rPr>
              <a:t>Drinking and Mobile Phone Detection </a:t>
            </a:r>
          </a:p>
        </p:txBody>
      </p:sp>
      <p:sp>
        <p:nvSpPr>
          <p:cNvPr id="31" name="TextBox 31"/>
          <p:cNvSpPr txBox="1"/>
          <p:nvPr/>
        </p:nvSpPr>
        <p:spPr>
          <a:xfrm>
            <a:off x="12268200" y="4273925"/>
            <a:ext cx="5118254" cy="830997"/>
          </a:xfrm>
          <a:prstGeom prst="rect">
            <a:avLst/>
          </a:prstGeom>
        </p:spPr>
        <p:txBody>
          <a:bodyPr lIns="0" tIns="0" rIns="0" bIns="0" rtlCol="0" anchor="t">
            <a:spAutoFit/>
          </a:bodyPr>
          <a:lstStyle/>
          <a:p>
            <a:pPr algn="ctr"/>
            <a:r>
              <a:rPr lang="en-US" dirty="0">
                <a:solidFill>
                  <a:srgbClr val="000000"/>
                </a:solidFill>
                <a:latin typeface="Futura"/>
                <a:cs typeface="Futura"/>
              </a:rPr>
              <a:t>Use the YOLO object detection model to identify driver hand activities (drinking and mobile phone usage) from video frames.</a:t>
            </a:r>
          </a:p>
        </p:txBody>
      </p:sp>
      <p:sp>
        <p:nvSpPr>
          <p:cNvPr id="32" name="TextBox 32"/>
          <p:cNvSpPr txBox="1"/>
          <p:nvPr/>
        </p:nvSpPr>
        <p:spPr>
          <a:xfrm>
            <a:off x="12141045" y="6582838"/>
            <a:ext cx="5118255" cy="461665"/>
          </a:xfrm>
          <a:prstGeom prst="rect">
            <a:avLst/>
          </a:prstGeom>
        </p:spPr>
        <p:txBody>
          <a:bodyPr lIns="0" tIns="0" rIns="0" bIns="0" rtlCol="0" anchor="t">
            <a:spAutoFit/>
          </a:bodyPr>
          <a:lstStyle/>
          <a:p>
            <a:pPr algn="ctr">
              <a:lnSpc>
                <a:spcPts val="3600"/>
              </a:lnSpc>
            </a:pPr>
            <a:r>
              <a:rPr lang="en-US" sz="3000" b="1" dirty="0">
                <a:solidFill>
                  <a:srgbClr val="5755FE"/>
                </a:solidFill>
                <a:latin typeface="Futura Ultra-Bold"/>
                <a:cs typeface="Futura Ultra-Bold"/>
              </a:rPr>
              <a:t>Alert System</a:t>
            </a:r>
          </a:p>
        </p:txBody>
      </p:sp>
      <p:sp>
        <p:nvSpPr>
          <p:cNvPr id="33" name="TextBox 33"/>
          <p:cNvSpPr txBox="1"/>
          <p:nvPr/>
        </p:nvSpPr>
        <p:spPr>
          <a:xfrm>
            <a:off x="12141046" y="7106803"/>
            <a:ext cx="5118254" cy="830997"/>
          </a:xfrm>
          <a:prstGeom prst="rect">
            <a:avLst/>
          </a:prstGeom>
        </p:spPr>
        <p:txBody>
          <a:bodyPr lIns="0" tIns="0" rIns="0" bIns="0" rtlCol="0" anchor="t">
            <a:spAutoFit/>
          </a:bodyPr>
          <a:lstStyle/>
          <a:p>
            <a:pPr algn="ctr"/>
            <a:r>
              <a:rPr lang="en-US" dirty="0">
                <a:solidFill>
                  <a:srgbClr val="000000"/>
                </a:solidFill>
                <a:latin typeface="Futura"/>
                <a:cs typeface="Futura"/>
              </a:rPr>
              <a:t>When any dangerous behavior is detected, trigger alarms (sound, visual alerts, etc.) to warn the driver of the danger.</a:t>
            </a:r>
          </a:p>
        </p:txBody>
      </p:sp>
      <p:pic>
        <p:nvPicPr>
          <p:cNvPr id="35" name="Graphic 34" descr="Sound Medium with solid fill">
            <a:extLst>
              <a:ext uri="{FF2B5EF4-FFF2-40B4-BE49-F238E27FC236}">
                <a16:creationId xmlns:a16="http://schemas.microsoft.com/office/drawing/2014/main" id="{3ABECC40-DFD1-868B-2D2C-9567930479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4110" y="7404373"/>
            <a:ext cx="1066854" cy="10668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5066"/>
            <a:ext cx="8514087" cy="1246496"/>
            <a:chOff x="0" y="0"/>
            <a:chExt cx="11352116" cy="1661994"/>
          </a:xfrm>
        </p:grpSpPr>
        <p:sp>
          <p:nvSpPr>
            <p:cNvPr id="3" name="Freeform 3"/>
            <p:cNvSpPr/>
            <p:nvPr/>
          </p:nvSpPr>
          <p:spPr>
            <a:xfrm>
              <a:off x="0" y="0"/>
              <a:ext cx="11352149" cy="1662049"/>
            </a:xfrm>
            <a:custGeom>
              <a:avLst/>
              <a:gdLst/>
              <a:ahLst/>
              <a:cxnLst/>
              <a:rect l="l" t="t" r="r" b="b"/>
              <a:pathLst>
                <a:path w="11352149" h="1662049">
                  <a:moveTo>
                    <a:pt x="0" y="0"/>
                  </a:moveTo>
                  <a:lnTo>
                    <a:pt x="11352149" y="0"/>
                  </a:lnTo>
                  <a:lnTo>
                    <a:pt x="11352149" y="1662049"/>
                  </a:lnTo>
                  <a:lnTo>
                    <a:pt x="0" y="1662049"/>
                  </a:lnTo>
                  <a:close/>
                </a:path>
              </a:pathLst>
            </a:custGeom>
            <a:solidFill>
              <a:srgbClr val="5755FE"/>
            </a:solidFill>
          </p:spPr>
          <p:txBody>
            <a:bodyPr/>
            <a:lstStyle/>
            <a:p>
              <a:endParaRPr lang="en-US"/>
            </a:p>
          </p:txBody>
        </p:sp>
      </p:grpSp>
      <p:grpSp>
        <p:nvGrpSpPr>
          <p:cNvPr id="4" name="Group 4"/>
          <p:cNvGrpSpPr/>
          <p:nvPr/>
        </p:nvGrpSpPr>
        <p:grpSpPr>
          <a:xfrm>
            <a:off x="7897504" y="375066"/>
            <a:ext cx="1246496" cy="1246496"/>
            <a:chOff x="0" y="0"/>
            <a:chExt cx="1661994" cy="1661994"/>
          </a:xfrm>
        </p:grpSpPr>
        <p:sp>
          <p:nvSpPr>
            <p:cNvPr id="5" name="Freeform 5"/>
            <p:cNvSpPr/>
            <p:nvPr/>
          </p:nvSpPr>
          <p:spPr>
            <a:xfrm>
              <a:off x="0" y="0"/>
              <a:ext cx="1661922" cy="1661922"/>
            </a:xfrm>
            <a:custGeom>
              <a:avLst/>
              <a:gdLst/>
              <a:ahLst/>
              <a:cxnLst/>
              <a:rect l="l" t="t" r="r" b="b"/>
              <a:pathLst>
                <a:path w="1661922" h="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txBody>
            <a:bodyPr/>
            <a:lstStyle/>
            <a:p>
              <a:endParaRPr lang="en-US"/>
            </a:p>
          </p:txBody>
        </p:sp>
      </p:grpSp>
      <p:sp>
        <p:nvSpPr>
          <p:cNvPr id="6" name="TextBox 6"/>
          <p:cNvSpPr txBox="1"/>
          <p:nvPr/>
        </p:nvSpPr>
        <p:spPr>
          <a:xfrm>
            <a:off x="1028700" y="650651"/>
            <a:ext cx="6375082" cy="1102866"/>
          </a:xfrm>
          <a:prstGeom prst="rect">
            <a:avLst/>
          </a:prstGeom>
        </p:spPr>
        <p:txBody>
          <a:bodyPr lIns="0" tIns="0" rIns="0" bIns="0" rtlCol="0" anchor="t">
            <a:spAutoFit/>
          </a:bodyPr>
          <a:lstStyle/>
          <a:p>
            <a:pPr>
              <a:lnSpc>
                <a:spcPts val="4320"/>
              </a:lnSpc>
            </a:pPr>
            <a:r>
              <a:rPr lang="en-US" sz="3600" b="1" dirty="0">
                <a:solidFill>
                  <a:srgbClr val="FFFFFF"/>
                </a:solidFill>
                <a:latin typeface="Futura Ultra-Bold"/>
                <a:ea typeface="Futura Ultra-Bold"/>
                <a:cs typeface="Futura Ultra-Bold"/>
                <a:sym typeface="Futura Ultra-Bold"/>
              </a:rPr>
              <a:t>Process</a:t>
            </a:r>
          </a:p>
          <a:p>
            <a:pPr>
              <a:lnSpc>
                <a:spcPts val="4320"/>
              </a:lnSpc>
            </a:pPr>
            <a:endParaRPr lang="en-US" sz="3600" b="1" dirty="0">
              <a:solidFill>
                <a:srgbClr val="FFFFFF"/>
              </a:solidFill>
              <a:latin typeface="Futura Ultra-Bold"/>
              <a:ea typeface="Futura Ultra-Bold"/>
              <a:cs typeface="Futura Ultra-Bold"/>
              <a:sym typeface="Futura Ultra-Bold"/>
            </a:endParaRPr>
          </a:p>
        </p:txBody>
      </p:sp>
      <p:grpSp>
        <p:nvGrpSpPr>
          <p:cNvPr id="7" name="Group 7"/>
          <p:cNvGrpSpPr/>
          <p:nvPr/>
        </p:nvGrpSpPr>
        <p:grpSpPr>
          <a:xfrm>
            <a:off x="7979826" y="457388"/>
            <a:ext cx="1081854" cy="1081851"/>
            <a:chOff x="0" y="0"/>
            <a:chExt cx="1442472" cy="1442468"/>
          </a:xfrm>
        </p:grpSpPr>
        <p:sp>
          <p:nvSpPr>
            <p:cNvPr id="8" name="Freeform 8"/>
            <p:cNvSpPr/>
            <p:nvPr/>
          </p:nvSpPr>
          <p:spPr>
            <a:xfrm>
              <a:off x="0" y="0"/>
              <a:ext cx="1442466" cy="1442466"/>
            </a:xfrm>
            <a:custGeom>
              <a:avLst/>
              <a:gdLst/>
              <a:ahLst/>
              <a:cxnLst/>
              <a:rect l="l" t="t" r="r" b="b"/>
              <a:pathLst>
                <a:path w="1442466" h="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txBody>
            <a:bodyPr/>
            <a:lstStyle/>
            <a:p>
              <a:endParaRPr lang="en-US"/>
            </a:p>
          </p:txBody>
        </p:sp>
      </p:grpSp>
      <p:sp>
        <p:nvSpPr>
          <p:cNvPr id="9" name="TextBox 9"/>
          <p:cNvSpPr txBox="1"/>
          <p:nvPr/>
        </p:nvSpPr>
        <p:spPr>
          <a:xfrm>
            <a:off x="8260235" y="650651"/>
            <a:ext cx="521037" cy="551433"/>
          </a:xfrm>
          <a:prstGeom prst="rect">
            <a:avLst/>
          </a:prstGeom>
        </p:spPr>
        <p:txBody>
          <a:bodyPr lIns="0" tIns="0" rIns="0" bIns="0" rtlCol="0" anchor="t">
            <a:spAutoFit/>
          </a:bodyPr>
          <a:lstStyle/>
          <a:p>
            <a:pPr algn="ctr">
              <a:lnSpc>
                <a:spcPts val="4320"/>
              </a:lnSpc>
            </a:pPr>
            <a:r>
              <a:rPr lang="en-US" sz="3600" b="1" dirty="0">
                <a:solidFill>
                  <a:srgbClr val="5755FE"/>
                </a:solidFill>
                <a:latin typeface="Futura Ultra-Bold"/>
                <a:ea typeface="Futura Ultra-Bold"/>
                <a:cs typeface="Futura Ultra-Bold"/>
                <a:sym typeface="Futura Ultra-Bold"/>
              </a:rPr>
              <a:t>4</a:t>
            </a:r>
          </a:p>
        </p:txBody>
      </p:sp>
      <p:grpSp>
        <p:nvGrpSpPr>
          <p:cNvPr id="10" name="Group 10"/>
          <p:cNvGrpSpPr/>
          <p:nvPr/>
        </p:nvGrpSpPr>
        <p:grpSpPr>
          <a:xfrm>
            <a:off x="8077200" y="3086101"/>
            <a:ext cx="9220200" cy="4800600"/>
            <a:chOff x="0" y="0"/>
            <a:chExt cx="6823918" cy="7466348"/>
          </a:xfrm>
        </p:grpSpPr>
        <p:sp>
          <p:nvSpPr>
            <p:cNvPr id="11" name="Freeform 11"/>
            <p:cNvSpPr/>
            <p:nvPr/>
          </p:nvSpPr>
          <p:spPr>
            <a:xfrm>
              <a:off x="0" y="0"/>
              <a:ext cx="6823964" cy="7466330"/>
            </a:xfrm>
            <a:custGeom>
              <a:avLst/>
              <a:gdLst/>
              <a:ahLst/>
              <a:cxnLst/>
              <a:rect l="l" t="t" r="r" b="b"/>
              <a:pathLst>
                <a:path w="6823964" h="7466330">
                  <a:moveTo>
                    <a:pt x="0" y="0"/>
                  </a:moveTo>
                  <a:lnTo>
                    <a:pt x="6823964" y="0"/>
                  </a:lnTo>
                  <a:lnTo>
                    <a:pt x="6823964" y="7466330"/>
                  </a:lnTo>
                  <a:lnTo>
                    <a:pt x="0" y="7466330"/>
                  </a:lnTo>
                  <a:close/>
                </a:path>
              </a:pathLst>
            </a:custGeom>
            <a:solidFill>
              <a:srgbClr val="5755FE"/>
            </a:solidFill>
          </p:spPr>
          <p:txBody>
            <a:bodyPr/>
            <a:lstStyle/>
            <a:p>
              <a:endParaRPr lang="en-US"/>
            </a:p>
          </p:txBody>
        </p:sp>
      </p:grpSp>
      <p:sp>
        <p:nvSpPr>
          <p:cNvPr id="14" name="TextBox 14"/>
          <p:cNvSpPr txBox="1"/>
          <p:nvPr/>
        </p:nvSpPr>
        <p:spPr>
          <a:xfrm>
            <a:off x="8639194" y="3376741"/>
            <a:ext cx="4417026" cy="461665"/>
          </a:xfrm>
          <a:prstGeom prst="rect">
            <a:avLst/>
          </a:prstGeom>
        </p:spPr>
        <p:txBody>
          <a:bodyPr lIns="0" tIns="0" rIns="0" bIns="0" rtlCol="0" anchor="t">
            <a:spAutoFit/>
          </a:bodyPr>
          <a:lstStyle/>
          <a:p>
            <a:pPr>
              <a:lnSpc>
                <a:spcPts val="3600"/>
              </a:lnSpc>
            </a:pPr>
            <a:r>
              <a:rPr lang="en-US" sz="3600" b="1" dirty="0">
                <a:solidFill>
                  <a:srgbClr val="FFFFFF"/>
                </a:solidFill>
                <a:latin typeface="Futura"/>
                <a:sym typeface="Futura Ultra-Bold"/>
              </a:rPr>
              <a:t>I</a:t>
            </a:r>
            <a:r>
              <a:rPr lang="en-US" sz="3200" b="1" dirty="0">
                <a:solidFill>
                  <a:srgbClr val="FFFFFF"/>
                </a:solidFill>
                <a:latin typeface="Futura"/>
                <a:sym typeface="Futura Ultra-Bold"/>
              </a:rPr>
              <a:t>n</a:t>
            </a:r>
            <a:r>
              <a:rPr lang="en-US" sz="3200" dirty="0">
                <a:solidFill>
                  <a:srgbClr val="FFFFFF"/>
                </a:solidFill>
                <a:latin typeface="Futura"/>
                <a:sym typeface="Futura Ultra-Bold"/>
              </a:rPr>
              <a:t>put</a:t>
            </a:r>
          </a:p>
        </p:txBody>
      </p:sp>
      <p:sp>
        <p:nvSpPr>
          <p:cNvPr id="15" name="TextBox 15"/>
          <p:cNvSpPr txBox="1"/>
          <p:nvPr/>
        </p:nvSpPr>
        <p:spPr>
          <a:xfrm>
            <a:off x="8636162" y="3976647"/>
            <a:ext cx="8204038" cy="773545"/>
          </a:xfrm>
          <a:prstGeom prst="rect">
            <a:avLst/>
          </a:prstGeom>
        </p:spPr>
        <p:txBody>
          <a:bodyPr wrap="square" lIns="0" tIns="0" rIns="0" bIns="0" rtlCol="0" anchor="t">
            <a:spAutoFit/>
          </a:bodyPr>
          <a:lstStyle/>
          <a:p>
            <a:pPr>
              <a:lnSpc>
                <a:spcPts val="3240"/>
              </a:lnSpc>
            </a:pPr>
            <a:r>
              <a:rPr lang="en-US" sz="1800" dirty="0">
                <a:solidFill>
                  <a:srgbClr val="FFFFFF"/>
                </a:solidFill>
                <a:latin typeface="Futura"/>
                <a:ea typeface="Futura"/>
                <a:cs typeface="Futura"/>
                <a:sym typeface="Futura"/>
              </a:rPr>
              <a:t>Pre-recorded video: Test and validate the detection capabilities using local video files.</a:t>
            </a:r>
          </a:p>
        </p:txBody>
      </p:sp>
      <p:sp>
        <p:nvSpPr>
          <p:cNvPr id="16" name="TextBox 14">
            <a:extLst>
              <a:ext uri="{FF2B5EF4-FFF2-40B4-BE49-F238E27FC236}">
                <a16:creationId xmlns:a16="http://schemas.microsoft.com/office/drawing/2014/main" id="{A3B67CB2-E8A9-F962-6287-9962FEC36579}"/>
              </a:ext>
            </a:extLst>
          </p:cNvPr>
          <p:cNvSpPr txBox="1"/>
          <p:nvPr/>
        </p:nvSpPr>
        <p:spPr>
          <a:xfrm>
            <a:off x="8715394" y="4952256"/>
            <a:ext cx="4417026" cy="461665"/>
          </a:xfrm>
          <a:prstGeom prst="rect">
            <a:avLst/>
          </a:prstGeom>
        </p:spPr>
        <p:txBody>
          <a:bodyPr lIns="0" tIns="0" rIns="0" bIns="0" rtlCol="0" anchor="t">
            <a:spAutoFit/>
          </a:bodyPr>
          <a:lstStyle/>
          <a:p>
            <a:pPr>
              <a:lnSpc>
                <a:spcPts val="3600"/>
              </a:lnSpc>
            </a:pPr>
            <a:r>
              <a:rPr lang="en-US" sz="3200" b="1" dirty="0">
                <a:solidFill>
                  <a:srgbClr val="FFFFFF"/>
                </a:solidFill>
                <a:latin typeface="Futura"/>
                <a:sym typeface="Futura Ultra-Bold"/>
              </a:rPr>
              <a:t>Output</a:t>
            </a:r>
          </a:p>
        </p:txBody>
      </p:sp>
      <p:sp>
        <p:nvSpPr>
          <p:cNvPr id="18" name="TextBox 15">
            <a:extLst>
              <a:ext uri="{FF2B5EF4-FFF2-40B4-BE49-F238E27FC236}">
                <a16:creationId xmlns:a16="http://schemas.microsoft.com/office/drawing/2014/main" id="{F71DE08D-ECEC-0DA8-6920-297E2D5DB16A}"/>
              </a:ext>
            </a:extLst>
          </p:cNvPr>
          <p:cNvSpPr txBox="1"/>
          <p:nvPr/>
        </p:nvSpPr>
        <p:spPr>
          <a:xfrm>
            <a:off x="8636162" y="5536809"/>
            <a:ext cx="8204038" cy="1989647"/>
          </a:xfrm>
          <a:prstGeom prst="rect">
            <a:avLst/>
          </a:prstGeom>
        </p:spPr>
        <p:txBody>
          <a:bodyPr wrap="square" lIns="0" tIns="0" rIns="0" bIns="0" rtlCol="0" anchor="t">
            <a:spAutoFit/>
          </a:bodyPr>
          <a:lstStyle/>
          <a:p>
            <a:pPr>
              <a:lnSpc>
                <a:spcPts val="3240"/>
              </a:lnSpc>
            </a:pPr>
            <a:r>
              <a:rPr lang="en-US" sz="1800" dirty="0">
                <a:solidFill>
                  <a:srgbClr val="FFFFFF"/>
                </a:solidFill>
                <a:latin typeface="Futura"/>
                <a:ea typeface="Futura"/>
                <a:cs typeface="Futura"/>
                <a:sym typeface="Futura"/>
              </a:rPr>
              <a:t>When </a:t>
            </a:r>
            <a:r>
              <a:rPr lang="en-US" dirty="0">
                <a:solidFill>
                  <a:srgbClr val="FFFFFF"/>
                </a:solidFill>
                <a:latin typeface="Futura"/>
                <a:ea typeface="Futura"/>
                <a:cs typeface="Futura"/>
                <a:sym typeface="Futura"/>
              </a:rPr>
              <a:t>drinki</a:t>
            </a:r>
            <a:r>
              <a:rPr lang="en-US" sz="1800" dirty="0">
                <a:solidFill>
                  <a:srgbClr val="FFFFFF"/>
                </a:solidFill>
                <a:latin typeface="Futura"/>
                <a:ea typeface="Futura"/>
                <a:cs typeface="Futura"/>
                <a:sym typeface="Futura"/>
              </a:rPr>
              <a:t>ng or mobile phone usage is</a:t>
            </a:r>
            <a:r>
              <a:rPr lang="zh-CN" altLang="en-US" sz="1800" dirty="0">
                <a:solidFill>
                  <a:srgbClr val="FFFFFF"/>
                </a:solidFill>
                <a:latin typeface="Futura"/>
                <a:ea typeface="Futura"/>
                <a:cs typeface="Futura"/>
                <a:sym typeface="Futura"/>
              </a:rPr>
              <a:t> </a:t>
            </a:r>
            <a:r>
              <a:rPr lang="en-US" sz="1800" dirty="0">
                <a:solidFill>
                  <a:srgbClr val="FFFFFF"/>
                </a:solidFill>
                <a:latin typeface="Futura"/>
                <a:ea typeface="Futura"/>
                <a:cs typeface="Futura"/>
                <a:sym typeface="Futura"/>
              </a:rPr>
              <a:t>detected, highlight the behavior in the video stream with bounding boxes and labels (e.g., “Phone Detected” or “</a:t>
            </a:r>
            <a:r>
              <a:rPr lang="en-US" dirty="0">
                <a:solidFill>
                  <a:srgbClr val="FFFFFF"/>
                </a:solidFill>
                <a:latin typeface="Futura"/>
                <a:ea typeface="Futura"/>
                <a:cs typeface="Futura"/>
                <a:sym typeface="Futura"/>
              </a:rPr>
              <a:t>Drink</a:t>
            </a:r>
            <a:r>
              <a:rPr lang="en-US" sz="1800" dirty="0">
                <a:solidFill>
                  <a:srgbClr val="FFFFFF"/>
                </a:solidFill>
                <a:latin typeface="Futura"/>
                <a:ea typeface="Futura"/>
                <a:cs typeface="Futura"/>
                <a:sym typeface="Futura"/>
              </a:rPr>
              <a:t> Detected”).</a:t>
            </a:r>
          </a:p>
          <a:p>
            <a:pPr>
              <a:lnSpc>
                <a:spcPts val="3240"/>
              </a:lnSpc>
            </a:pPr>
            <a:r>
              <a:rPr lang="en-US" sz="1800" dirty="0">
                <a:solidFill>
                  <a:srgbClr val="FFFFFF"/>
                </a:solidFill>
                <a:latin typeface="Futura"/>
                <a:ea typeface="Futura"/>
                <a:cs typeface="Futura"/>
                <a:sym typeface="Futura"/>
              </a:rPr>
              <a:t>When dozing off is detected, display a “Drowsy Alert” on the screen along with a counter for eye closure duration.</a:t>
            </a:r>
          </a:p>
        </p:txBody>
      </p:sp>
      <p:pic>
        <p:nvPicPr>
          <p:cNvPr id="19" name="Picture 18" descr="A person in a car&#10;&#10;Description automatically generated">
            <a:extLst>
              <a:ext uri="{FF2B5EF4-FFF2-40B4-BE49-F238E27FC236}">
                <a16:creationId xmlns:a16="http://schemas.microsoft.com/office/drawing/2014/main" id="{D7708912-FB5A-3C99-7A4F-34A1B4C2A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6" y="3081528"/>
            <a:ext cx="6096000" cy="4572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5066"/>
            <a:ext cx="8514087" cy="1246496"/>
            <a:chOff x="0" y="0"/>
            <a:chExt cx="11352116" cy="1661994"/>
          </a:xfrm>
        </p:grpSpPr>
        <p:sp>
          <p:nvSpPr>
            <p:cNvPr id="3" name="Freeform 3"/>
            <p:cNvSpPr/>
            <p:nvPr/>
          </p:nvSpPr>
          <p:spPr>
            <a:xfrm>
              <a:off x="0" y="0"/>
              <a:ext cx="11352149" cy="1662049"/>
            </a:xfrm>
            <a:custGeom>
              <a:avLst/>
              <a:gdLst/>
              <a:ahLst/>
              <a:cxnLst/>
              <a:rect l="l" t="t" r="r" b="b"/>
              <a:pathLst>
                <a:path w="11352149" h="1662049">
                  <a:moveTo>
                    <a:pt x="0" y="0"/>
                  </a:moveTo>
                  <a:lnTo>
                    <a:pt x="11352149" y="0"/>
                  </a:lnTo>
                  <a:lnTo>
                    <a:pt x="11352149" y="1662049"/>
                  </a:lnTo>
                  <a:lnTo>
                    <a:pt x="0" y="1662049"/>
                  </a:lnTo>
                  <a:close/>
                </a:path>
              </a:pathLst>
            </a:custGeom>
            <a:solidFill>
              <a:srgbClr val="5755FE"/>
            </a:solidFill>
          </p:spPr>
          <p:txBody>
            <a:bodyPr/>
            <a:lstStyle/>
            <a:p>
              <a:endParaRPr lang="en-US"/>
            </a:p>
          </p:txBody>
        </p:sp>
      </p:grpSp>
      <p:grpSp>
        <p:nvGrpSpPr>
          <p:cNvPr id="4" name="Group 4"/>
          <p:cNvGrpSpPr/>
          <p:nvPr/>
        </p:nvGrpSpPr>
        <p:grpSpPr>
          <a:xfrm>
            <a:off x="7897504" y="375066"/>
            <a:ext cx="1246496" cy="1246496"/>
            <a:chOff x="0" y="0"/>
            <a:chExt cx="1661994" cy="1661994"/>
          </a:xfrm>
        </p:grpSpPr>
        <p:sp>
          <p:nvSpPr>
            <p:cNvPr id="5" name="Freeform 5"/>
            <p:cNvSpPr/>
            <p:nvPr/>
          </p:nvSpPr>
          <p:spPr>
            <a:xfrm>
              <a:off x="0" y="0"/>
              <a:ext cx="1661922" cy="1661922"/>
            </a:xfrm>
            <a:custGeom>
              <a:avLst/>
              <a:gdLst/>
              <a:ahLst/>
              <a:cxnLst/>
              <a:rect l="l" t="t" r="r" b="b"/>
              <a:pathLst>
                <a:path w="1661922" h="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txBody>
            <a:bodyPr/>
            <a:lstStyle/>
            <a:p>
              <a:endParaRPr lang="en-US"/>
            </a:p>
          </p:txBody>
        </p:sp>
      </p:grpSp>
      <p:grpSp>
        <p:nvGrpSpPr>
          <p:cNvPr id="6" name="Group 6"/>
          <p:cNvGrpSpPr/>
          <p:nvPr/>
        </p:nvGrpSpPr>
        <p:grpSpPr>
          <a:xfrm>
            <a:off x="7979826" y="457388"/>
            <a:ext cx="1081854" cy="1081851"/>
            <a:chOff x="0" y="0"/>
            <a:chExt cx="1442472" cy="1442468"/>
          </a:xfrm>
        </p:grpSpPr>
        <p:sp>
          <p:nvSpPr>
            <p:cNvPr id="7" name="Freeform 7"/>
            <p:cNvSpPr/>
            <p:nvPr/>
          </p:nvSpPr>
          <p:spPr>
            <a:xfrm>
              <a:off x="0" y="0"/>
              <a:ext cx="1442466" cy="1442466"/>
            </a:xfrm>
            <a:custGeom>
              <a:avLst/>
              <a:gdLst/>
              <a:ahLst/>
              <a:cxnLst/>
              <a:rect l="l" t="t" r="r" b="b"/>
              <a:pathLst>
                <a:path w="1442466" h="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txBody>
            <a:bodyPr/>
            <a:lstStyle/>
            <a:p>
              <a:endParaRPr lang="en-US"/>
            </a:p>
          </p:txBody>
        </p:sp>
      </p:grpSp>
      <p:sp>
        <p:nvSpPr>
          <p:cNvPr id="22" name="TextBox 22"/>
          <p:cNvSpPr txBox="1"/>
          <p:nvPr/>
        </p:nvSpPr>
        <p:spPr>
          <a:xfrm>
            <a:off x="1028700" y="650651"/>
            <a:ext cx="6699093" cy="551433"/>
          </a:xfrm>
          <a:prstGeom prst="rect">
            <a:avLst/>
          </a:prstGeom>
        </p:spPr>
        <p:txBody>
          <a:bodyPr lIns="0" tIns="0" rIns="0" bIns="0" rtlCol="0" anchor="t">
            <a:spAutoFit/>
          </a:bodyPr>
          <a:lstStyle/>
          <a:p>
            <a:pPr algn="l">
              <a:lnSpc>
                <a:spcPts val="4320"/>
              </a:lnSpc>
            </a:pPr>
            <a:r>
              <a:rPr lang="en-US" sz="3600" b="1" dirty="0">
                <a:solidFill>
                  <a:srgbClr val="FFFFFF"/>
                </a:solidFill>
                <a:latin typeface="Futura Ultra-Bold"/>
                <a:ea typeface="Futura Ultra-Bold"/>
                <a:cs typeface="Futura Ultra-Bold"/>
                <a:sym typeface="Futura Ultra-Bold"/>
              </a:rPr>
              <a:t>Process </a:t>
            </a:r>
          </a:p>
        </p:txBody>
      </p:sp>
      <p:sp>
        <p:nvSpPr>
          <p:cNvPr id="23" name="TextBox 23"/>
          <p:cNvSpPr txBox="1"/>
          <p:nvPr/>
        </p:nvSpPr>
        <p:spPr>
          <a:xfrm>
            <a:off x="8260235" y="650651"/>
            <a:ext cx="521037" cy="551433"/>
          </a:xfrm>
          <a:prstGeom prst="rect">
            <a:avLst/>
          </a:prstGeom>
        </p:spPr>
        <p:txBody>
          <a:bodyPr lIns="0" tIns="0" rIns="0" bIns="0" rtlCol="0" anchor="t">
            <a:spAutoFit/>
          </a:bodyPr>
          <a:lstStyle/>
          <a:p>
            <a:pPr algn="ctr">
              <a:lnSpc>
                <a:spcPts val="4320"/>
              </a:lnSpc>
            </a:pPr>
            <a:r>
              <a:rPr lang="en-US" altLang="zh-CN" sz="3600" b="1" dirty="0">
                <a:solidFill>
                  <a:srgbClr val="5755FE"/>
                </a:solidFill>
                <a:latin typeface="Futura Ultra-Bold"/>
                <a:ea typeface="Futura Ultra-Bold"/>
                <a:cs typeface="Futura Ultra-Bold"/>
                <a:sym typeface="Futura Ultra-Bold"/>
              </a:rPr>
              <a:t>4</a:t>
            </a:r>
            <a:endParaRPr lang="en-US" sz="3600" b="1" dirty="0">
              <a:solidFill>
                <a:srgbClr val="5755FE"/>
              </a:solidFill>
              <a:latin typeface="Futura Ultra-Bold"/>
              <a:ea typeface="Futura Ultra-Bold"/>
              <a:cs typeface="Futura Ultra-Bold"/>
              <a:sym typeface="Futura Ultra-Bold"/>
            </a:endParaRPr>
          </a:p>
        </p:txBody>
      </p:sp>
      <p:sp>
        <p:nvSpPr>
          <p:cNvPr id="24" name="TextBox 24"/>
          <p:cNvSpPr txBox="1"/>
          <p:nvPr/>
        </p:nvSpPr>
        <p:spPr>
          <a:xfrm>
            <a:off x="3382645" y="2612493"/>
            <a:ext cx="5586411" cy="461665"/>
          </a:xfrm>
          <a:prstGeom prst="rect">
            <a:avLst/>
          </a:prstGeom>
        </p:spPr>
        <p:txBody>
          <a:bodyPr lIns="0" tIns="0" rIns="0" bIns="0" rtlCol="0" anchor="t">
            <a:spAutoFit/>
          </a:bodyPr>
          <a:lstStyle/>
          <a:p>
            <a:pPr>
              <a:lnSpc>
                <a:spcPts val="3600"/>
              </a:lnSpc>
            </a:pPr>
            <a:r>
              <a:rPr lang="en-US" sz="3000" b="1" dirty="0">
                <a:solidFill>
                  <a:srgbClr val="5755FE"/>
                </a:solidFill>
                <a:latin typeface="Futura Ultra-Bold"/>
                <a:ea typeface="Futura Ultra-Bold"/>
                <a:cs typeface="Futura Ultra-Bold"/>
                <a:sym typeface="Futura Ultra-Bold"/>
              </a:rPr>
              <a:t> Data Preparation</a:t>
            </a:r>
          </a:p>
        </p:txBody>
      </p:sp>
      <p:grpSp>
        <p:nvGrpSpPr>
          <p:cNvPr id="28" name="Group 27">
            <a:extLst>
              <a:ext uri="{FF2B5EF4-FFF2-40B4-BE49-F238E27FC236}">
                <a16:creationId xmlns:a16="http://schemas.microsoft.com/office/drawing/2014/main" id="{015462E6-0A2A-6097-44B1-8E7506B593E9}"/>
              </a:ext>
            </a:extLst>
          </p:cNvPr>
          <p:cNvGrpSpPr/>
          <p:nvPr/>
        </p:nvGrpSpPr>
        <p:grpSpPr>
          <a:xfrm>
            <a:off x="1782445" y="2161153"/>
            <a:ext cx="1314003" cy="1314003"/>
            <a:chOff x="7256371" y="3390900"/>
            <a:chExt cx="1314003" cy="1314003"/>
          </a:xfrm>
        </p:grpSpPr>
        <p:grpSp>
          <p:nvGrpSpPr>
            <p:cNvPr id="12" name="Group 12"/>
            <p:cNvGrpSpPr/>
            <p:nvPr/>
          </p:nvGrpSpPr>
          <p:grpSpPr>
            <a:xfrm>
              <a:off x="7256371" y="3390900"/>
              <a:ext cx="1314003" cy="1314003"/>
              <a:chOff x="0" y="0"/>
              <a:chExt cx="1752004" cy="1752004"/>
            </a:xfrm>
          </p:grpSpPr>
          <p:sp>
            <p:nvSpPr>
              <p:cNvPr id="13" name="Freeform 13"/>
              <p:cNvSpPr/>
              <p:nvPr/>
            </p:nvSpPr>
            <p:spPr>
              <a:xfrm>
                <a:off x="0" y="0"/>
                <a:ext cx="1752092" cy="1752092"/>
              </a:xfrm>
              <a:custGeom>
                <a:avLst/>
                <a:gdLst/>
                <a:ahLst/>
                <a:cxnLst/>
                <a:rect l="l" t="t" r="r" b="b"/>
                <a:pathLst>
                  <a:path w="1752092" h="1752092">
                    <a:moveTo>
                      <a:pt x="0" y="876046"/>
                    </a:moveTo>
                    <a:cubicBezTo>
                      <a:pt x="0" y="392176"/>
                      <a:pt x="392176" y="0"/>
                      <a:pt x="876046" y="0"/>
                    </a:cubicBezTo>
                    <a:cubicBezTo>
                      <a:pt x="1359916" y="0"/>
                      <a:pt x="1752092" y="392176"/>
                      <a:pt x="1752092" y="876046"/>
                    </a:cubicBezTo>
                    <a:cubicBezTo>
                      <a:pt x="1752092" y="1359916"/>
                      <a:pt x="1359916" y="1752092"/>
                      <a:pt x="876046" y="1752092"/>
                    </a:cubicBezTo>
                    <a:cubicBezTo>
                      <a:pt x="392176" y="1752092"/>
                      <a:pt x="0" y="1359789"/>
                      <a:pt x="0" y="876046"/>
                    </a:cubicBezTo>
                    <a:close/>
                  </a:path>
                </a:pathLst>
              </a:custGeom>
              <a:solidFill>
                <a:srgbClr val="5755FE"/>
              </a:solidFill>
            </p:spPr>
            <p:txBody>
              <a:bodyPr/>
              <a:lstStyle/>
              <a:p>
                <a:endParaRPr lang="en-US"/>
              </a:p>
            </p:txBody>
          </p:sp>
        </p:grpSp>
        <p:pic>
          <p:nvPicPr>
            <p:cNvPr id="35" name="Graphic 34" descr="Database with solid fill">
              <a:extLst>
                <a:ext uri="{FF2B5EF4-FFF2-40B4-BE49-F238E27FC236}">
                  <a16:creationId xmlns:a16="http://schemas.microsoft.com/office/drawing/2014/main" id="{EA84944D-39FC-3E92-9AC1-A56DEE3FB3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0304" y="3590701"/>
              <a:ext cx="914400" cy="914400"/>
            </a:xfrm>
            <a:prstGeom prst="rect">
              <a:avLst/>
            </a:prstGeom>
          </p:spPr>
        </p:pic>
      </p:grpSp>
      <p:sp>
        <p:nvSpPr>
          <p:cNvPr id="8" name="TextBox 25">
            <a:extLst>
              <a:ext uri="{FF2B5EF4-FFF2-40B4-BE49-F238E27FC236}">
                <a16:creationId xmlns:a16="http://schemas.microsoft.com/office/drawing/2014/main" id="{744B5C60-C03C-D0A5-7A93-65512D510FD7}"/>
              </a:ext>
            </a:extLst>
          </p:cNvPr>
          <p:cNvSpPr txBox="1"/>
          <p:nvPr/>
        </p:nvSpPr>
        <p:spPr>
          <a:xfrm>
            <a:off x="7726045" y="2620503"/>
            <a:ext cx="9441766" cy="758541"/>
          </a:xfrm>
          <a:prstGeom prst="rect">
            <a:avLst/>
          </a:prstGeom>
        </p:spPr>
        <p:txBody>
          <a:bodyPr wrap="square" lIns="0" tIns="0" rIns="0" bIns="0" rtlCol="0" anchor="t">
            <a:spAutoFit/>
          </a:bodyPr>
          <a:lstStyle/>
          <a:p>
            <a:pPr>
              <a:lnSpc>
                <a:spcPts val="3240"/>
              </a:lnSpc>
            </a:pPr>
            <a:r>
              <a:rPr lang="en-US" sz="1800" dirty="0">
                <a:solidFill>
                  <a:srgbClr val="000000"/>
                </a:solidFill>
                <a:latin typeface="Futura"/>
                <a:ea typeface="Futura"/>
                <a:cs typeface="Futura"/>
                <a:sym typeface="Futura"/>
                <a:hlinkClick r:id="rId4"/>
              </a:rPr>
              <a:t>https://www.kaggle.com/datasets/tejakalepalle/auc-distracted-driver-dataset-v1</a:t>
            </a:r>
            <a:endParaRPr lang="en-US" sz="1800" dirty="0">
              <a:solidFill>
                <a:srgbClr val="000000"/>
              </a:solidFill>
              <a:latin typeface="Futura"/>
              <a:ea typeface="Futura"/>
              <a:cs typeface="Futura"/>
              <a:sym typeface="Futura"/>
            </a:endParaRPr>
          </a:p>
          <a:p>
            <a:pPr>
              <a:lnSpc>
                <a:spcPts val="3240"/>
              </a:lnSpc>
            </a:pPr>
            <a:r>
              <a:rPr lang="en-US" dirty="0">
                <a:solidFill>
                  <a:srgbClr val="000000"/>
                </a:solidFill>
                <a:latin typeface="Futura"/>
                <a:ea typeface="Futura"/>
                <a:cs typeface="Futura"/>
                <a:sym typeface="Futura"/>
              </a:rPr>
              <a:t>Three</a:t>
            </a:r>
            <a:r>
              <a:rPr lang="en-US" sz="1800" dirty="0">
                <a:solidFill>
                  <a:srgbClr val="000000"/>
                </a:solidFill>
                <a:latin typeface="Futura"/>
                <a:ea typeface="Futura"/>
                <a:cs typeface="Futura"/>
                <a:sym typeface="Futura"/>
              </a:rPr>
              <a:t> classification: safe driving</a:t>
            </a:r>
            <a:r>
              <a:rPr lang="en-US" dirty="0">
                <a:solidFill>
                  <a:srgbClr val="000000"/>
                </a:solidFill>
                <a:latin typeface="Futura"/>
                <a:ea typeface="Futura"/>
                <a:cs typeface="Futura"/>
                <a:sym typeface="Futura"/>
              </a:rPr>
              <a:t>/using mobile phones/drinking</a:t>
            </a:r>
            <a:endParaRPr lang="en-US" sz="1800" dirty="0">
              <a:solidFill>
                <a:srgbClr val="000000"/>
              </a:solidFill>
              <a:latin typeface="Futura"/>
              <a:ea typeface="Futura"/>
              <a:cs typeface="Futura"/>
              <a:sym typeface="Futura"/>
            </a:endParaRPr>
          </a:p>
        </p:txBody>
      </p:sp>
      <p:pic>
        <p:nvPicPr>
          <p:cNvPr id="30" name="Picture 29" descr="A screenshot of a computer&#10;&#10;Description automatically generated">
            <a:extLst>
              <a:ext uri="{FF2B5EF4-FFF2-40B4-BE49-F238E27FC236}">
                <a16:creationId xmlns:a16="http://schemas.microsoft.com/office/drawing/2014/main" id="{B59C6326-A104-6918-EAEF-E0D46E1770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3880646"/>
            <a:ext cx="8792845" cy="4242085"/>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80ADF78A-1970-7F83-58B7-922F68B79F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9245" y="4000500"/>
            <a:ext cx="6005557" cy="5474133"/>
          </a:xfrm>
          <a:prstGeom prst="rect">
            <a:avLst/>
          </a:prstGeom>
        </p:spPr>
      </p:pic>
      <p:sp>
        <p:nvSpPr>
          <p:cNvPr id="34" name="TextBox 33">
            <a:extLst>
              <a:ext uri="{FF2B5EF4-FFF2-40B4-BE49-F238E27FC236}">
                <a16:creationId xmlns:a16="http://schemas.microsoft.com/office/drawing/2014/main" id="{AF14F798-64D9-5526-D17F-6E192DB74544}"/>
              </a:ext>
            </a:extLst>
          </p:cNvPr>
          <p:cNvSpPr txBox="1"/>
          <p:nvPr/>
        </p:nvSpPr>
        <p:spPr>
          <a:xfrm>
            <a:off x="1788541" y="8052056"/>
            <a:ext cx="4495800" cy="1754326"/>
          </a:xfrm>
          <a:prstGeom prst="rect">
            <a:avLst/>
          </a:prstGeom>
          <a:noFill/>
        </p:spPr>
        <p:txBody>
          <a:bodyPr wrap="square">
            <a:spAutoFit/>
          </a:bodyPr>
          <a:lstStyle/>
          <a:p>
            <a:pPr algn="l" fontAlgn="base"/>
            <a:r>
              <a:rPr lang="en-US" dirty="0">
                <a:solidFill>
                  <a:srgbClr val="5F57F5"/>
                </a:solidFill>
                <a:latin typeface="Futura"/>
              </a:rPr>
              <a:t>c0: safe driving</a:t>
            </a:r>
          </a:p>
          <a:p>
            <a:pPr algn="l" fontAlgn="base"/>
            <a:r>
              <a:rPr lang="en-US" dirty="0">
                <a:solidFill>
                  <a:srgbClr val="5F57F5"/>
                </a:solidFill>
                <a:latin typeface="Futura"/>
              </a:rPr>
              <a:t>c1: texting - right</a:t>
            </a:r>
          </a:p>
          <a:p>
            <a:pPr algn="l" fontAlgn="base"/>
            <a:r>
              <a:rPr lang="en-US" dirty="0">
                <a:solidFill>
                  <a:srgbClr val="5F57F5"/>
                </a:solidFill>
                <a:latin typeface="Futura"/>
              </a:rPr>
              <a:t>c2: talking on the phone - right</a:t>
            </a:r>
          </a:p>
          <a:p>
            <a:pPr algn="l" fontAlgn="base"/>
            <a:r>
              <a:rPr lang="en-US" dirty="0">
                <a:solidFill>
                  <a:srgbClr val="5F57F5"/>
                </a:solidFill>
                <a:latin typeface="Futura"/>
              </a:rPr>
              <a:t>c3: texting - left</a:t>
            </a:r>
          </a:p>
          <a:p>
            <a:pPr algn="l" fontAlgn="base"/>
            <a:r>
              <a:rPr lang="en-US" dirty="0">
                <a:solidFill>
                  <a:srgbClr val="5F57F5"/>
                </a:solidFill>
                <a:latin typeface="Futura"/>
              </a:rPr>
              <a:t>c4: talking on the phone - left</a:t>
            </a:r>
          </a:p>
          <a:p>
            <a:pPr algn="l" fontAlgn="base"/>
            <a:endParaRPr lang="en-US" dirty="0">
              <a:solidFill>
                <a:srgbClr val="000000"/>
              </a:solidFill>
              <a:latin typeface="Futura"/>
            </a:endParaRPr>
          </a:p>
        </p:txBody>
      </p:sp>
      <p:sp>
        <p:nvSpPr>
          <p:cNvPr id="38" name="TextBox 37">
            <a:extLst>
              <a:ext uri="{FF2B5EF4-FFF2-40B4-BE49-F238E27FC236}">
                <a16:creationId xmlns:a16="http://schemas.microsoft.com/office/drawing/2014/main" id="{39DC854C-219F-9AAE-2B72-A907D7DF14B6}"/>
              </a:ext>
            </a:extLst>
          </p:cNvPr>
          <p:cNvSpPr txBox="1"/>
          <p:nvPr/>
        </p:nvSpPr>
        <p:spPr>
          <a:xfrm>
            <a:off x="5903341" y="8052056"/>
            <a:ext cx="9144000" cy="1477328"/>
          </a:xfrm>
          <a:prstGeom prst="rect">
            <a:avLst/>
          </a:prstGeom>
          <a:noFill/>
        </p:spPr>
        <p:txBody>
          <a:bodyPr wrap="square">
            <a:spAutoFit/>
          </a:bodyPr>
          <a:lstStyle/>
          <a:p>
            <a:pPr algn="l" fontAlgn="base"/>
            <a:r>
              <a:rPr lang="en-US" dirty="0">
                <a:solidFill>
                  <a:srgbClr val="000000"/>
                </a:solidFill>
                <a:latin typeface="Futura"/>
              </a:rPr>
              <a:t>c5: operating the radio</a:t>
            </a:r>
          </a:p>
          <a:p>
            <a:pPr algn="l" fontAlgn="base"/>
            <a:r>
              <a:rPr lang="en-US" dirty="0">
                <a:solidFill>
                  <a:srgbClr val="5F57F5"/>
                </a:solidFill>
                <a:latin typeface="Futura"/>
              </a:rPr>
              <a:t>c6: drinking</a:t>
            </a:r>
          </a:p>
          <a:p>
            <a:pPr algn="l" fontAlgn="base"/>
            <a:r>
              <a:rPr lang="en-US" dirty="0">
                <a:solidFill>
                  <a:srgbClr val="000000"/>
                </a:solidFill>
                <a:latin typeface="Futura"/>
              </a:rPr>
              <a:t>c7: reaching behind</a:t>
            </a:r>
          </a:p>
          <a:p>
            <a:pPr algn="l" fontAlgn="base"/>
            <a:r>
              <a:rPr lang="en-US" dirty="0">
                <a:solidFill>
                  <a:srgbClr val="000000"/>
                </a:solidFill>
                <a:latin typeface="Futura"/>
              </a:rPr>
              <a:t>c8: hair and makeup</a:t>
            </a:r>
          </a:p>
          <a:p>
            <a:pPr algn="l" fontAlgn="base"/>
            <a:r>
              <a:rPr lang="en-US" dirty="0">
                <a:solidFill>
                  <a:srgbClr val="000000"/>
                </a:solidFill>
                <a:latin typeface="Futura"/>
              </a:rPr>
              <a:t>c9: talking to passenger</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5066"/>
            <a:ext cx="8514087" cy="1246496"/>
            <a:chOff x="0" y="0"/>
            <a:chExt cx="11352116" cy="1661994"/>
          </a:xfrm>
        </p:grpSpPr>
        <p:sp>
          <p:nvSpPr>
            <p:cNvPr id="3" name="Freeform 3"/>
            <p:cNvSpPr/>
            <p:nvPr/>
          </p:nvSpPr>
          <p:spPr>
            <a:xfrm>
              <a:off x="0" y="0"/>
              <a:ext cx="11352149" cy="1662049"/>
            </a:xfrm>
            <a:custGeom>
              <a:avLst/>
              <a:gdLst/>
              <a:ahLst/>
              <a:cxnLst/>
              <a:rect l="l" t="t" r="r" b="b"/>
              <a:pathLst>
                <a:path w="11352149" h="1662049">
                  <a:moveTo>
                    <a:pt x="0" y="0"/>
                  </a:moveTo>
                  <a:lnTo>
                    <a:pt x="11352149" y="0"/>
                  </a:lnTo>
                  <a:lnTo>
                    <a:pt x="11352149" y="1662049"/>
                  </a:lnTo>
                  <a:lnTo>
                    <a:pt x="0" y="1662049"/>
                  </a:lnTo>
                  <a:close/>
                </a:path>
              </a:pathLst>
            </a:custGeom>
            <a:solidFill>
              <a:srgbClr val="5755FE"/>
            </a:solidFill>
          </p:spPr>
          <p:txBody>
            <a:bodyPr/>
            <a:lstStyle/>
            <a:p>
              <a:endParaRPr lang="en-US"/>
            </a:p>
          </p:txBody>
        </p:sp>
      </p:grpSp>
      <p:grpSp>
        <p:nvGrpSpPr>
          <p:cNvPr id="4" name="Group 4"/>
          <p:cNvGrpSpPr/>
          <p:nvPr/>
        </p:nvGrpSpPr>
        <p:grpSpPr>
          <a:xfrm>
            <a:off x="7897504" y="375066"/>
            <a:ext cx="1246496" cy="1246496"/>
            <a:chOff x="0" y="0"/>
            <a:chExt cx="1661994" cy="1661994"/>
          </a:xfrm>
        </p:grpSpPr>
        <p:sp>
          <p:nvSpPr>
            <p:cNvPr id="5" name="Freeform 5"/>
            <p:cNvSpPr/>
            <p:nvPr/>
          </p:nvSpPr>
          <p:spPr>
            <a:xfrm>
              <a:off x="0" y="0"/>
              <a:ext cx="1661922" cy="1661922"/>
            </a:xfrm>
            <a:custGeom>
              <a:avLst/>
              <a:gdLst/>
              <a:ahLst/>
              <a:cxnLst/>
              <a:rect l="l" t="t" r="r" b="b"/>
              <a:pathLst>
                <a:path w="1661922" h="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txBody>
            <a:bodyPr/>
            <a:lstStyle/>
            <a:p>
              <a:endParaRPr lang="en-US"/>
            </a:p>
          </p:txBody>
        </p:sp>
      </p:grpSp>
      <p:grpSp>
        <p:nvGrpSpPr>
          <p:cNvPr id="6" name="Group 6"/>
          <p:cNvGrpSpPr/>
          <p:nvPr/>
        </p:nvGrpSpPr>
        <p:grpSpPr>
          <a:xfrm>
            <a:off x="7979826" y="457388"/>
            <a:ext cx="1081854" cy="1081851"/>
            <a:chOff x="0" y="0"/>
            <a:chExt cx="1442472" cy="1442468"/>
          </a:xfrm>
        </p:grpSpPr>
        <p:sp>
          <p:nvSpPr>
            <p:cNvPr id="7" name="Freeform 7"/>
            <p:cNvSpPr/>
            <p:nvPr/>
          </p:nvSpPr>
          <p:spPr>
            <a:xfrm>
              <a:off x="0" y="0"/>
              <a:ext cx="1442466" cy="1442466"/>
            </a:xfrm>
            <a:custGeom>
              <a:avLst/>
              <a:gdLst/>
              <a:ahLst/>
              <a:cxnLst/>
              <a:rect l="l" t="t" r="r" b="b"/>
              <a:pathLst>
                <a:path w="1442466" h="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txBody>
            <a:bodyPr/>
            <a:lstStyle/>
            <a:p>
              <a:endParaRPr lang="en-US"/>
            </a:p>
          </p:txBody>
        </p:sp>
      </p:grpSp>
      <p:sp>
        <p:nvSpPr>
          <p:cNvPr id="8" name="TextBox 8"/>
          <p:cNvSpPr txBox="1"/>
          <p:nvPr/>
        </p:nvSpPr>
        <p:spPr>
          <a:xfrm>
            <a:off x="1028700" y="650651"/>
            <a:ext cx="6699093" cy="551433"/>
          </a:xfrm>
          <a:prstGeom prst="rect">
            <a:avLst/>
          </a:prstGeom>
        </p:spPr>
        <p:txBody>
          <a:bodyPr lIns="0" tIns="0" rIns="0" bIns="0" rtlCol="0" anchor="t">
            <a:spAutoFit/>
          </a:bodyPr>
          <a:lstStyle/>
          <a:p>
            <a:pPr>
              <a:lnSpc>
                <a:spcPts val="4320"/>
              </a:lnSpc>
            </a:pPr>
            <a:r>
              <a:rPr lang="en-US" sz="3600" b="1" dirty="0">
                <a:solidFill>
                  <a:srgbClr val="FFFFFF"/>
                </a:solidFill>
                <a:latin typeface="Futura Ultra-Bold"/>
                <a:ea typeface="Futura Ultra-Bold"/>
                <a:cs typeface="Futura Ultra-Bold"/>
              </a:rPr>
              <a:t>Process</a:t>
            </a:r>
          </a:p>
        </p:txBody>
      </p:sp>
      <p:sp>
        <p:nvSpPr>
          <p:cNvPr id="9" name="TextBox 9"/>
          <p:cNvSpPr txBox="1"/>
          <p:nvPr/>
        </p:nvSpPr>
        <p:spPr>
          <a:xfrm>
            <a:off x="8142413" y="650651"/>
            <a:ext cx="756681" cy="551433"/>
          </a:xfrm>
          <a:prstGeom prst="rect">
            <a:avLst/>
          </a:prstGeom>
        </p:spPr>
        <p:txBody>
          <a:bodyPr lIns="0" tIns="0" rIns="0" bIns="0" rtlCol="0" anchor="t">
            <a:spAutoFit/>
          </a:bodyPr>
          <a:lstStyle/>
          <a:p>
            <a:pPr algn="ctr">
              <a:lnSpc>
                <a:spcPts val="4320"/>
              </a:lnSpc>
            </a:pPr>
            <a:r>
              <a:rPr lang="en-US" altLang="zh-CN" sz="3600" b="1" dirty="0">
                <a:solidFill>
                  <a:srgbClr val="5755FE"/>
                </a:solidFill>
                <a:latin typeface="Futura Ultra-Bold"/>
                <a:ea typeface="Futura Ultra-Bold"/>
                <a:cs typeface="Futura Ultra-Bold"/>
              </a:rPr>
              <a:t>4</a:t>
            </a:r>
            <a:endParaRPr lang="en-US" sz="3600" b="1" dirty="0">
              <a:solidFill>
                <a:srgbClr val="5755FE"/>
              </a:solidFill>
              <a:latin typeface="Futura Ultra-Bold"/>
              <a:ea typeface="Futura Ultra-Bold"/>
              <a:cs typeface="Futura Ultra-Bold"/>
            </a:endParaRPr>
          </a:p>
        </p:txBody>
      </p:sp>
      <p:sp>
        <p:nvSpPr>
          <p:cNvPr id="10" name="TextBox 10"/>
          <p:cNvSpPr txBox="1"/>
          <p:nvPr/>
        </p:nvSpPr>
        <p:spPr>
          <a:xfrm>
            <a:off x="1025574" y="3334972"/>
            <a:ext cx="5357811" cy="461665"/>
          </a:xfrm>
          <a:prstGeom prst="rect">
            <a:avLst/>
          </a:prstGeom>
        </p:spPr>
        <p:txBody>
          <a:bodyPr lIns="0" tIns="0" rIns="0" bIns="0" rtlCol="0" anchor="t">
            <a:spAutoFit/>
          </a:bodyPr>
          <a:lstStyle/>
          <a:p>
            <a:pPr marL="514350" indent="-514350" algn="ctr">
              <a:lnSpc>
                <a:spcPts val="3600"/>
              </a:lnSpc>
              <a:buAutoNum type="arabicPeriod"/>
            </a:pPr>
            <a:r>
              <a:rPr lang="en-US" sz="3000" b="1" dirty="0">
                <a:solidFill>
                  <a:srgbClr val="5755FE"/>
                </a:solidFill>
                <a:latin typeface="Futura Ultra-Bold"/>
              </a:rPr>
              <a:t>Preparation</a:t>
            </a:r>
          </a:p>
        </p:txBody>
      </p:sp>
      <p:sp>
        <p:nvSpPr>
          <p:cNvPr id="11" name="TextBox 11"/>
          <p:cNvSpPr txBox="1"/>
          <p:nvPr/>
        </p:nvSpPr>
        <p:spPr>
          <a:xfrm>
            <a:off x="1025574" y="3858937"/>
            <a:ext cx="5357811" cy="758541"/>
          </a:xfrm>
          <a:prstGeom prst="rect">
            <a:avLst/>
          </a:prstGeom>
        </p:spPr>
        <p:txBody>
          <a:bodyPr lIns="0" tIns="0" rIns="0" bIns="0" rtlCol="0" anchor="t">
            <a:spAutoFit/>
          </a:bodyPr>
          <a:lstStyle/>
          <a:p>
            <a:pPr algn="ctr">
              <a:lnSpc>
                <a:spcPts val="3240"/>
              </a:lnSpc>
            </a:pPr>
            <a:r>
              <a:rPr lang="en-US" dirty="0">
                <a:solidFill>
                  <a:srgbClr val="000000"/>
                </a:solidFill>
                <a:latin typeface="Futura"/>
                <a:ea typeface="Futura"/>
                <a:cs typeface="Futura"/>
              </a:rPr>
              <a:t>Training Dataset Preparation, get familiar with technical skills (YOLO/</a:t>
            </a:r>
            <a:r>
              <a:rPr lang="en-US" dirty="0" err="1">
                <a:solidFill>
                  <a:srgbClr val="000000"/>
                </a:solidFill>
                <a:latin typeface="Futura"/>
                <a:ea typeface="Futura"/>
                <a:cs typeface="Futura"/>
              </a:rPr>
              <a:t>Dlib</a:t>
            </a:r>
            <a:r>
              <a:rPr lang="en-US" dirty="0">
                <a:solidFill>
                  <a:srgbClr val="000000"/>
                </a:solidFill>
                <a:latin typeface="Futura"/>
                <a:ea typeface="Futura"/>
                <a:cs typeface="Futura"/>
              </a:rPr>
              <a:t>)</a:t>
            </a:r>
            <a:endParaRPr lang="en-US" sz="1800" dirty="0">
              <a:solidFill>
                <a:srgbClr val="000000"/>
              </a:solidFill>
              <a:latin typeface="Futura"/>
              <a:ea typeface="Futura"/>
              <a:cs typeface="Futura"/>
            </a:endParaRPr>
          </a:p>
        </p:txBody>
      </p:sp>
      <p:sp>
        <p:nvSpPr>
          <p:cNvPr id="12" name="TextBox 12"/>
          <p:cNvSpPr txBox="1"/>
          <p:nvPr/>
        </p:nvSpPr>
        <p:spPr>
          <a:xfrm>
            <a:off x="1025574" y="6582838"/>
            <a:ext cx="5357811" cy="461665"/>
          </a:xfrm>
          <a:prstGeom prst="rect">
            <a:avLst/>
          </a:prstGeom>
        </p:spPr>
        <p:txBody>
          <a:bodyPr lIns="0" tIns="0" rIns="0" bIns="0" rtlCol="0" anchor="t">
            <a:spAutoFit/>
          </a:bodyPr>
          <a:lstStyle/>
          <a:p>
            <a:pPr algn="ctr">
              <a:lnSpc>
                <a:spcPts val="3600"/>
              </a:lnSpc>
            </a:pPr>
            <a:r>
              <a:rPr lang="en-US" sz="3000" b="1" dirty="0">
                <a:solidFill>
                  <a:srgbClr val="5755FE"/>
                </a:solidFill>
                <a:latin typeface="Futura Ultra-Bold"/>
                <a:ea typeface="Futura Ultra-Bold"/>
                <a:cs typeface="Futura Ultra-Bold"/>
                <a:sym typeface="Futura Ultra-Bold"/>
              </a:rPr>
              <a:t>4. Testing</a:t>
            </a:r>
          </a:p>
        </p:txBody>
      </p:sp>
      <p:sp>
        <p:nvSpPr>
          <p:cNvPr id="13" name="TextBox 13"/>
          <p:cNvSpPr txBox="1"/>
          <p:nvPr/>
        </p:nvSpPr>
        <p:spPr>
          <a:xfrm>
            <a:off x="1025574" y="7106803"/>
            <a:ext cx="5357811" cy="348172"/>
          </a:xfrm>
          <a:prstGeom prst="rect">
            <a:avLst/>
          </a:prstGeom>
        </p:spPr>
        <p:txBody>
          <a:bodyPr lIns="0" tIns="0" rIns="0" bIns="0" rtlCol="0" anchor="t">
            <a:spAutoFit/>
          </a:bodyPr>
          <a:lstStyle/>
          <a:p>
            <a:pPr algn="ctr">
              <a:lnSpc>
                <a:spcPts val="3240"/>
              </a:lnSpc>
            </a:pPr>
            <a:r>
              <a:rPr lang="en-US" dirty="0">
                <a:solidFill>
                  <a:srgbClr val="000000"/>
                </a:solidFill>
                <a:latin typeface="Futura"/>
                <a:ea typeface="Futura"/>
                <a:cs typeface="Futura"/>
              </a:rPr>
              <a:t>Test our system under real circumstance</a:t>
            </a:r>
          </a:p>
        </p:txBody>
      </p:sp>
      <p:sp>
        <p:nvSpPr>
          <p:cNvPr id="14" name="TextBox 14"/>
          <p:cNvSpPr txBox="1"/>
          <p:nvPr/>
        </p:nvSpPr>
        <p:spPr>
          <a:xfrm>
            <a:off x="11907741" y="3334972"/>
            <a:ext cx="5351559" cy="461665"/>
          </a:xfrm>
          <a:prstGeom prst="rect">
            <a:avLst/>
          </a:prstGeom>
        </p:spPr>
        <p:txBody>
          <a:bodyPr lIns="0" tIns="0" rIns="0" bIns="0" rtlCol="0" anchor="t">
            <a:spAutoFit/>
          </a:bodyPr>
          <a:lstStyle/>
          <a:p>
            <a:pPr algn="ctr">
              <a:lnSpc>
                <a:spcPts val="3600"/>
              </a:lnSpc>
            </a:pPr>
            <a:r>
              <a:rPr lang="en-US" sz="3000" b="1" dirty="0">
                <a:solidFill>
                  <a:srgbClr val="5755FE"/>
                </a:solidFill>
                <a:latin typeface="Futura Ultra-Bold"/>
                <a:ea typeface="Futura Ultra-Bold"/>
                <a:cs typeface="Futura Ultra-Bold"/>
                <a:sym typeface="Futura Ultra-Bold"/>
              </a:rPr>
              <a:t>2. Model Training</a:t>
            </a:r>
          </a:p>
        </p:txBody>
      </p:sp>
      <p:sp>
        <p:nvSpPr>
          <p:cNvPr id="15" name="TextBox 15"/>
          <p:cNvSpPr txBox="1"/>
          <p:nvPr/>
        </p:nvSpPr>
        <p:spPr>
          <a:xfrm>
            <a:off x="11904615" y="3858937"/>
            <a:ext cx="5357811" cy="1168910"/>
          </a:xfrm>
          <a:prstGeom prst="rect">
            <a:avLst/>
          </a:prstGeom>
        </p:spPr>
        <p:txBody>
          <a:bodyPr lIns="0" tIns="0" rIns="0" bIns="0" rtlCol="0" anchor="t">
            <a:spAutoFit/>
          </a:bodyPr>
          <a:lstStyle/>
          <a:p>
            <a:pPr algn="ctr">
              <a:lnSpc>
                <a:spcPts val="3240"/>
              </a:lnSpc>
            </a:pPr>
            <a:r>
              <a:rPr lang="en-US" dirty="0">
                <a:solidFill>
                  <a:srgbClr val="000000"/>
                </a:solidFill>
                <a:latin typeface="Futura"/>
                <a:ea typeface="Futura"/>
                <a:cs typeface="Futura"/>
              </a:rPr>
              <a:t>Create the detecting model and train the model with </a:t>
            </a:r>
            <a:r>
              <a:rPr lang="en-US">
                <a:solidFill>
                  <a:srgbClr val="000000"/>
                </a:solidFill>
                <a:latin typeface="Futura"/>
                <a:ea typeface="Futura"/>
                <a:cs typeface="Futura"/>
              </a:rPr>
              <a:t>preprocessed dataset.</a:t>
            </a:r>
          </a:p>
          <a:p>
            <a:pPr algn="ctr">
              <a:lnSpc>
                <a:spcPts val="3240"/>
              </a:lnSpc>
            </a:pPr>
            <a:r>
              <a:rPr lang="en-US" dirty="0">
                <a:solidFill>
                  <a:srgbClr val="000000"/>
                </a:solidFill>
                <a:latin typeface="Futura"/>
                <a:ea typeface="Futura"/>
                <a:cs typeface="Futura"/>
              </a:rPr>
              <a:t>Fine-tuning the model to get higher accuracy</a:t>
            </a:r>
          </a:p>
        </p:txBody>
      </p:sp>
      <p:sp>
        <p:nvSpPr>
          <p:cNvPr id="16" name="TextBox 16"/>
          <p:cNvSpPr txBox="1"/>
          <p:nvPr/>
        </p:nvSpPr>
        <p:spPr>
          <a:xfrm>
            <a:off x="11907741" y="6582838"/>
            <a:ext cx="5351559" cy="461665"/>
          </a:xfrm>
          <a:prstGeom prst="rect">
            <a:avLst/>
          </a:prstGeom>
        </p:spPr>
        <p:txBody>
          <a:bodyPr lIns="0" tIns="0" rIns="0" bIns="0" rtlCol="0" anchor="t">
            <a:spAutoFit/>
          </a:bodyPr>
          <a:lstStyle/>
          <a:p>
            <a:pPr algn="ctr">
              <a:lnSpc>
                <a:spcPts val="3600"/>
              </a:lnSpc>
            </a:pPr>
            <a:r>
              <a:rPr lang="en-US" sz="3000" b="1" dirty="0">
                <a:solidFill>
                  <a:srgbClr val="5755FE"/>
                </a:solidFill>
                <a:latin typeface="Futura Ultra-Bold"/>
                <a:ea typeface="Futura Ultra-Bold"/>
                <a:cs typeface="Futura Ultra-Bold"/>
                <a:sym typeface="Futura Ultra-Bold"/>
              </a:rPr>
              <a:t>3. Integration</a:t>
            </a:r>
          </a:p>
        </p:txBody>
      </p:sp>
      <p:sp>
        <p:nvSpPr>
          <p:cNvPr id="17" name="TextBox 17"/>
          <p:cNvSpPr txBox="1"/>
          <p:nvPr/>
        </p:nvSpPr>
        <p:spPr>
          <a:xfrm>
            <a:off x="11904615" y="7106803"/>
            <a:ext cx="5357811" cy="1595565"/>
          </a:xfrm>
          <a:prstGeom prst="rect">
            <a:avLst/>
          </a:prstGeom>
        </p:spPr>
        <p:txBody>
          <a:bodyPr lIns="0" tIns="0" rIns="0" bIns="0" rtlCol="0" anchor="t">
            <a:spAutoFit/>
          </a:bodyPr>
          <a:lstStyle/>
          <a:p>
            <a:pPr algn="ctr">
              <a:lnSpc>
                <a:spcPts val="3240"/>
              </a:lnSpc>
            </a:pPr>
            <a:r>
              <a:rPr lang="en-US" dirty="0">
                <a:solidFill>
                  <a:srgbClr val="000000"/>
                </a:solidFill>
                <a:latin typeface="Futura"/>
              </a:rPr>
              <a:t>Design the frontend side for the model and Integrate it with the model.</a:t>
            </a:r>
          </a:p>
          <a:p>
            <a:pPr algn="ctr">
              <a:lnSpc>
                <a:spcPts val="3240"/>
              </a:lnSpc>
            </a:pPr>
            <a:r>
              <a:rPr lang="en-US" dirty="0">
                <a:solidFill>
                  <a:srgbClr val="000000"/>
                </a:solidFill>
                <a:latin typeface="Futura"/>
              </a:rPr>
              <a:t>Once detecting inappropriate behavior, our system would alarm driver with specific sound.</a:t>
            </a:r>
            <a:endParaRPr lang="en-US" dirty="0"/>
          </a:p>
        </p:txBody>
      </p:sp>
      <p:pic>
        <p:nvPicPr>
          <p:cNvPr id="22" name="Graphic 21" descr="Arrow circle with solid fill">
            <a:extLst>
              <a:ext uri="{FF2B5EF4-FFF2-40B4-BE49-F238E27FC236}">
                <a16:creationId xmlns:a16="http://schemas.microsoft.com/office/drawing/2014/main" id="{9D38CB1E-23E4-DDDB-589B-40DFC65AE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6503" y="3864474"/>
            <a:ext cx="3984441" cy="4012779"/>
          </a:xfrm>
          <a:prstGeom prst="rect">
            <a:avLst/>
          </a:prstGeom>
        </p:spPr>
      </p:pic>
      <p:sp>
        <p:nvSpPr>
          <p:cNvPr id="25" name="TextBox 10">
            <a:extLst>
              <a:ext uri="{FF2B5EF4-FFF2-40B4-BE49-F238E27FC236}">
                <a16:creationId xmlns:a16="http://schemas.microsoft.com/office/drawing/2014/main" id="{02C94363-398C-148C-5ACE-0DF5B365F0ED}"/>
              </a:ext>
            </a:extLst>
          </p:cNvPr>
          <p:cNvSpPr txBox="1"/>
          <p:nvPr/>
        </p:nvSpPr>
        <p:spPr>
          <a:xfrm>
            <a:off x="194301" y="2728360"/>
            <a:ext cx="5357811" cy="409086"/>
          </a:xfrm>
          <a:prstGeom prst="rect">
            <a:avLst/>
          </a:prstGeom>
        </p:spPr>
        <p:txBody>
          <a:bodyPr lIns="0" tIns="0" rIns="0" bIns="0" rtlCol="0" anchor="t">
            <a:spAutoFit/>
          </a:bodyPr>
          <a:lstStyle/>
          <a:p>
            <a:pPr algn="ctr">
              <a:lnSpc>
                <a:spcPts val="3600"/>
              </a:lnSpc>
            </a:pPr>
            <a:r>
              <a:rPr lang="en-US" sz="2400" b="1" dirty="0">
                <a:solidFill>
                  <a:srgbClr val="5755FE"/>
                </a:solidFill>
                <a:latin typeface="Futura Ultra-Bold"/>
              </a:rPr>
              <a:t>We are here!</a:t>
            </a:r>
          </a:p>
        </p:txBody>
      </p:sp>
      <p:pic>
        <p:nvPicPr>
          <p:cNvPr id="26" name="Graphic 25" descr="Car with solid fill">
            <a:extLst>
              <a:ext uri="{FF2B5EF4-FFF2-40B4-BE49-F238E27FC236}">
                <a16:creationId xmlns:a16="http://schemas.microsoft.com/office/drawing/2014/main" id="{4C2FA756-03BC-484C-CE0F-2ACB1E313A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816" y="2504210"/>
            <a:ext cx="914400" cy="914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232</TotalTime>
  <Words>712</Words>
  <Application>Microsoft Office PowerPoint</Application>
  <PresentationFormat>Custom</PresentationFormat>
  <Paragraphs>83</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Business Marketing Presentation</dc:title>
  <dc:creator>luanne zhou</dc:creator>
  <cp:lastModifiedBy>Zhou Danying</cp:lastModifiedBy>
  <cp:revision>164</cp:revision>
  <dcterms:created xsi:type="dcterms:W3CDTF">2006-08-16T00:00:00Z</dcterms:created>
  <dcterms:modified xsi:type="dcterms:W3CDTF">2024-10-09T14:16:19Z</dcterms:modified>
  <dc:identifier>DAGS_TOozXk</dc:identifier>
</cp:coreProperties>
</file>